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4" autoAdjust="0"/>
    <p:restoredTop sz="94666"/>
  </p:normalViewPr>
  <p:slideViewPr>
    <p:cSldViewPr snapToGrid="0" snapToObjects="1">
      <p:cViewPr varScale="1">
        <p:scale>
          <a:sx n="69" d="100"/>
          <a:sy n="69" d="100"/>
        </p:scale>
        <p:origin x="15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70" d="100"/>
          <a:sy n="170" d="100"/>
        </p:scale>
        <p:origin x="6584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77BCA-DCF0-F946-8233-A7ABE3BAD15F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A1FFE-FF2A-9C45-BFDE-1592D97A9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0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B42CB-6A0F-7241-912B-5D2F7B9CB09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50658-7FED-A04E-B5AC-33B82130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3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50658-7FED-A04E-B5AC-33B8213004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3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EAA3C-72F7-084A-B9EA-5CE8450D50C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C6BE8-D76C-3744-810A-AAA4FB7A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4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EAA3C-72F7-084A-B9EA-5CE8450D50C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C6BE8-D76C-3744-810A-AAA4FB7A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7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EAA3C-72F7-084A-B9EA-5CE8450D50C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C6BE8-D76C-3744-810A-AAA4FB7A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65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D1247-FBA1-5F4B-B603-6583FE4B814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C034C7-93C2-EA46-AEC6-E38CC81E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78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D1247-FBA1-5F4B-B603-6583FE4B814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C034C7-93C2-EA46-AEC6-E38CC81E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73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D1247-FBA1-5F4B-B603-6583FE4B814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C034C7-93C2-EA46-AEC6-E38CC81E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28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D1247-FBA1-5F4B-B603-6583FE4B814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C034C7-93C2-EA46-AEC6-E38CC81E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89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D1247-FBA1-5F4B-B603-6583FE4B814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C034C7-93C2-EA46-AEC6-E38CC81E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39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D1247-FBA1-5F4B-B603-6583FE4B814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C034C7-93C2-EA46-AEC6-E38CC81E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76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D1247-FBA1-5F4B-B603-6583FE4B814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C034C7-93C2-EA46-AEC6-E38CC81E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5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D1247-FBA1-5F4B-B603-6583FE4B814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C034C7-93C2-EA46-AEC6-E38CC81E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3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EAA3C-72F7-084A-B9EA-5CE8450D50C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C6BE8-D76C-3744-810A-AAA4FB7A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65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D1247-FBA1-5F4B-B603-6583FE4B814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C034C7-93C2-EA46-AEC6-E38CC81E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29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D1247-FBA1-5F4B-B603-6583FE4B814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C034C7-93C2-EA46-AEC6-E38CC81E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60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DD1247-FBA1-5F4B-B603-6583FE4B814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C034C7-93C2-EA46-AEC6-E38CC81E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7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EAA3C-72F7-084A-B9EA-5CE8450D50C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C6BE8-D76C-3744-810A-AAA4FB7A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8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EAA3C-72F7-084A-B9EA-5CE8450D50C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C6BE8-D76C-3744-810A-AAA4FB7A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1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EAA3C-72F7-084A-B9EA-5CE8450D50C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C6BE8-D76C-3744-810A-AAA4FB7A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7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EAA3C-72F7-084A-B9EA-5CE8450D50C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C6BE8-D76C-3744-810A-AAA4FB7A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EAA3C-72F7-084A-B9EA-5CE8450D50C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C6BE8-D76C-3744-810A-AAA4FB7A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6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EAA3C-72F7-084A-B9EA-5CE8450D50C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C6BE8-D76C-3744-810A-AAA4FB7A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9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EAA3C-72F7-084A-B9EA-5CE8450D50C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C6BE8-D76C-3744-810A-AAA4FB7A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3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221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545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98356" y="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52256" y="4785064"/>
            <a:ext cx="73152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/>
              <a:t>Third </a:t>
            </a:r>
            <a:r>
              <a:rPr lang="en-US" sz="3100" b="1" dirty="0" smtClean="0"/>
              <a:t>Conditionals</a:t>
            </a:r>
          </a:p>
          <a:p>
            <a:pPr algn="ctr"/>
            <a:r>
              <a:rPr lang="en-US" sz="2400" b="1" dirty="0"/>
              <a:t>Adapted from </a:t>
            </a:r>
          </a:p>
          <a:p>
            <a:pPr algn="ctr"/>
            <a:r>
              <a:rPr lang="en-US" sz="2400" b="1" i="1" dirty="0"/>
              <a:t>Learn English (A Fun Book of Functional Language, Grammar, and Vocabulary) </a:t>
            </a:r>
          </a:p>
          <a:p>
            <a:pPr algn="ctr"/>
            <a:r>
              <a:rPr lang="en-US" sz="2400" b="1" dirty="0"/>
              <a:t>© </a:t>
            </a:r>
            <a:r>
              <a:rPr lang="en-US" sz="2400" b="1" dirty="0" err="1"/>
              <a:t>Santanu</a:t>
            </a:r>
            <a:r>
              <a:rPr lang="en-US" sz="2400" b="1" dirty="0"/>
              <a:t> Sinha Chaudhuri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8125" y="974293"/>
            <a:ext cx="7972425" cy="103909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The Third Conditional Statement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76250" y="1619250"/>
            <a:ext cx="8229600" cy="5486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“if” clause contains </a:t>
            </a:r>
            <a:r>
              <a:rPr lang="en-GB" sz="2400" b="1" i="1" dirty="0" smtClean="0"/>
              <a:t>if + had + past participle </a:t>
            </a:r>
            <a:r>
              <a:rPr lang="en-GB" sz="2400" dirty="0" smtClean="0"/>
              <a:t>and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result clause has </a:t>
            </a:r>
            <a:r>
              <a:rPr lang="en-GB" sz="2400" b="1" i="1" dirty="0" smtClean="0"/>
              <a:t>would + have + past participle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522734"/>
              </p:ext>
            </p:extLst>
          </p:nvPr>
        </p:nvGraphicFramePr>
        <p:xfrm>
          <a:off x="476251" y="2771775"/>
          <a:ext cx="8210550" cy="35814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97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3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4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The condition </a:t>
                      </a:r>
                      <a:r>
                        <a:rPr lang="en-US" sz="2000" b="1" dirty="0">
                          <a:sym typeface="Wingdings"/>
                        </a:rPr>
                        <a:t>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ym typeface="Wingdings"/>
                        </a:rPr>
                        <a:t> </a:t>
                      </a:r>
                      <a:r>
                        <a:rPr lang="en-US" sz="2000" b="1" dirty="0"/>
                        <a:t>The 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844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 heard the </a:t>
                      </a:r>
                      <a:r>
                        <a:rPr lang="en-US" sz="2000" b="1" i="1" dirty="0" smtClean="0"/>
                        <a:t>alarm,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 have woken up in </a:t>
                      </a:r>
                      <a:r>
                        <a:rPr lang="en-US" sz="2000" b="1" i="1" dirty="0" smtClean="0"/>
                        <a:t>time.</a:t>
                      </a:r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44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</a:t>
                      </a:r>
                      <a:r>
                        <a:rPr lang="en-US" sz="2000" b="1" i="1" baseline="0" dirty="0"/>
                        <a:t> woken up in time,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wouldn’t have</a:t>
                      </a:r>
                      <a:r>
                        <a:rPr lang="en-US" sz="2000" b="1" i="1" baseline="0" dirty="0"/>
                        <a:t> missed the </a:t>
                      </a:r>
                      <a:r>
                        <a:rPr lang="en-US" sz="2000" b="1" i="1" baseline="0" dirty="0" smtClean="0"/>
                        <a:t>train.</a:t>
                      </a:r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844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hadn’t missed my train,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wouldn’t have been late for my wedding.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0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↑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None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 of these things happened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426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0051" y="1352550"/>
            <a:ext cx="722947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Fill in the missing parts and write down the sentences in your notebook</a:t>
            </a:r>
            <a:endParaRPr lang="en-US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884155"/>
              </p:ext>
            </p:extLst>
          </p:nvPr>
        </p:nvGraphicFramePr>
        <p:xfrm>
          <a:off x="542925" y="2657475"/>
          <a:ext cx="8143875" cy="36004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6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5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The condition </a:t>
                      </a:r>
                      <a:r>
                        <a:rPr lang="en-US" sz="2000" b="1" dirty="0">
                          <a:sym typeface="Wingdings"/>
                        </a:rPr>
                        <a:t>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ym typeface="Wingdings"/>
                        </a:rPr>
                        <a:t> </a:t>
                      </a:r>
                      <a:r>
                        <a:rPr lang="en-US" sz="2000" b="1" dirty="0"/>
                        <a:t>The 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 heard the </a:t>
                      </a:r>
                      <a:r>
                        <a:rPr lang="en-US" sz="2000" b="1" i="1" dirty="0" smtClean="0"/>
                        <a:t>alarm,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r"/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wouldn’t have</a:t>
                      </a:r>
                      <a:r>
                        <a:rPr lang="en-US" sz="2000" b="1" i="1" baseline="0" dirty="0"/>
                        <a:t> missed the </a:t>
                      </a:r>
                      <a:r>
                        <a:rPr lang="en-US" sz="2000" b="1" i="1" baseline="0" dirty="0" smtClean="0"/>
                        <a:t>train.</a:t>
                      </a:r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hadn’t missed my train,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 have married my fiancée.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849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8625" y="922338"/>
            <a:ext cx="76962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The Third Conditional Statement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04825" y="1627188"/>
            <a:ext cx="8229600" cy="5486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‘if’ clause contains </a:t>
            </a:r>
            <a:r>
              <a:rPr lang="en-GB" sz="2400" b="1" i="1" dirty="0" smtClean="0"/>
              <a:t>if + had + past participle </a:t>
            </a:r>
            <a:r>
              <a:rPr lang="en-GB" sz="2400" dirty="0" smtClean="0"/>
              <a:t>and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result clause has </a:t>
            </a:r>
            <a:r>
              <a:rPr lang="en-GB" sz="2400" b="1" i="1" dirty="0" smtClean="0"/>
              <a:t>would + have + past participle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747335"/>
              </p:ext>
            </p:extLst>
          </p:nvPr>
        </p:nvGraphicFramePr>
        <p:xfrm>
          <a:off x="495300" y="2590800"/>
          <a:ext cx="8162925" cy="37528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7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6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57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The condition </a:t>
                      </a:r>
                      <a:r>
                        <a:rPr lang="en-US" sz="2000" b="1" dirty="0">
                          <a:sym typeface="Wingdings"/>
                        </a:rPr>
                        <a:t>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ym typeface="Wingdings"/>
                        </a:rPr>
                        <a:t> </a:t>
                      </a:r>
                      <a:r>
                        <a:rPr lang="en-US" sz="2000" b="1" dirty="0"/>
                        <a:t>The 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57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 heard the </a:t>
                      </a:r>
                      <a:r>
                        <a:rPr lang="en-US" sz="2000" b="1" i="1" dirty="0" smtClean="0"/>
                        <a:t>alarm,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 have woken up in </a:t>
                      </a:r>
                      <a:r>
                        <a:rPr lang="en-US" sz="2000" b="1" i="1" dirty="0" smtClean="0"/>
                        <a:t>time.</a:t>
                      </a:r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57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</a:t>
                      </a:r>
                      <a:r>
                        <a:rPr lang="en-US" sz="2000" b="1" i="1" baseline="0" dirty="0"/>
                        <a:t> woken up in time,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wouldn’t have</a:t>
                      </a:r>
                      <a:r>
                        <a:rPr lang="en-US" sz="2000" b="1" i="1" baseline="0" dirty="0"/>
                        <a:t> missed the </a:t>
                      </a:r>
                      <a:r>
                        <a:rPr lang="en-US" sz="2000" b="1" i="1" baseline="0" dirty="0" smtClean="0"/>
                        <a:t>train.</a:t>
                      </a:r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57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hadn’t missed my train,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wouldn’t have been late for my wedding.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57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If I hadn’t been late for my wedding,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 have married my fiancée.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46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748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cs typeface="Calibri" pitchFamily="34" charset="0"/>
              </a:rPr>
              <a:t>When actress Lara Dutta married tennis star Mahesh </a:t>
            </a:r>
            <a:r>
              <a:rPr lang="en-US" sz="3600" dirty="0" err="1" smtClean="0">
                <a:cs typeface="Calibri" pitchFamily="34" charset="0"/>
              </a:rPr>
              <a:t>Bhupathi</a:t>
            </a:r>
            <a:r>
              <a:rPr lang="en-US" sz="3600" dirty="0" smtClean="0">
                <a:cs typeface="Calibri" pitchFamily="34" charset="0"/>
              </a:rPr>
              <a:t>…</a:t>
            </a:r>
            <a:endParaRPr lang="en-US" sz="3600" dirty="0">
              <a:cs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4671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Someone sent me this text message: 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i="1" dirty="0" smtClean="0">
                <a:solidFill>
                  <a:schemeClr val="tx1"/>
                </a:solidFill>
              </a:rPr>
              <a:t>If Lara </a:t>
            </a:r>
            <a:r>
              <a:rPr lang="en-GB" b="1" i="1" dirty="0" err="1" smtClean="0">
                <a:solidFill>
                  <a:schemeClr val="tx1"/>
                </a:solidFill>
              </a:rPr>
              <a:t>Dutta</a:t>
            </a:r>
            <a:r>
              <a:rPr lang="en-GB" b="1" i="1" dirty="0" smtClean="0">
                <a:solidFill>
                  <a:schemeClr val="tx1"/>
                </a:solidFill>
              </a:rPr>
              <a:t> had married Brian Lara, she would have become Lara </a:t>
            </a:r>
            <a:r>
              <a:rPr lang="en-GB" b="1" i="1" dirty="0" err="1" smtClean="0">
                <a:solidFill>
                  <a:schemeClr val="tx1"/>
                </a:solidFill>
              </a:rPr>
              <a:t>Lara</a:t>
            </a:r>
            <a:r>
              <a:rPr lang="en-GB" b="1" i="1" dirty="0" smtClean="0">
                <a:solidFill>
                  <a:schemeClr val="tx1"/>
                </a:solidFill>
              </a:rPr>
              <a:t>. 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05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228725"/>
            <a:ext cx="760095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i="1" dirty="0" smtClean="0"/>
              <a:t>If Lara </a:t>
            </a:r>
            <a:r>
              <a:rPr lang="en-GB" sz="3200" i="1" dirty="0" err="1" smtClean="0"/>
              <a:t>Dutta</a:t>
            </a:r>
            <a:r>
              <a:rPr lang="en-GB" sz="3200" i="1" dirty="0" smtClean="0"/>
              <a:t> </a:t>
            </a:r>
            <a:r>
              <a:rPr lang="en-GB" sz="3200" b="1" i="1" dirty="0" smtClean="0"/>
              <a:t>had married</a:t>
            </a:r>
            <a:r>
              <a:rPr lang="en-GB" sz="3200" i="1" dirty="0" smtClean="0"/>
              <a:t> Brian Lara, </a:t>
            </a:r>
            <a:br>
              <a:rPr lang="en-GB" sz="3200" i="1" dirty="0" smtClean="0"/>
            </a:br>
            <a:r>
              <a:rPr lang="en-GB" sz="3200" i="1" dirty="0" smtClean="0"/>
              <a:t>she </a:t>
            </a:r>
            <a:r>
              <a:rPr lang="en-GB" sz="3200" b="1" i="1" dirty="0" smtClean="0"/>
              <a:t>would have become </a:t>
            </a:r>
            <a:r>
              <a:rPr lang="en-GB" sz="3200" i="1" dirty="0" smtClean="0"/>
              <a:t>Lara </a:t>
            </a:r>
            <a:r>
              <a:rPr lang="en-GB" sz="3200" i="1" dirty="0" err="1" smtClean="0"/>
              <a:t>Lara</a:t>
            </a:r>
            <a:r>
              <a:rPr lang="en-GB" sz="3200" i="1" dirty="0" smtClean="0"/>
              <a:t>.</a:t>
            </a:r>
            <a:r>
              <a:rPr lang="en-GB" sz="3200" b="1" i="1" dirty="0" smtClean="0"/>
              <a:t> </a:t>
            </a:r>
            <a:endParaRPr lang="en-US" sz="3200" b="1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57175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400" dirty="0" smtClean="0"/>
              <a:t>We call this a </a:t>
            </a:r>
            <a:r>
              <a:rPr lang="en-GB" sz="2400" b="1" dirty="0" smtClean="0"/>
              <a:t>third conditional statement</a:t>
            </a:r>
            <a:r>
              <a:rPr lang="en-GB" sz="2400" dirty="0" smtClean="0"/>
              <a:t>. As you can see, we use this form when we talk about </a:t>
            </a:r>
          </a:p>
          <a:p>
            <a:r>
              <a:rPr lang="en-GB" sz="2400" dirty="0" smtClean="0"/>
              <a:t>An imaginary situation in the past (that is, something that didn’t happen) and </a:t>
            </a:r>
          </a:p>
          <a:p>
            <a:r>
              <a:rPr lang="en-GB" sz="2400" dirty="0" smtClean="0"/>
              <a:t>Its (possible) consequence.</a:t>
            </a:r>
          </a:p>
          <a:p>
            <a:pPr marL="0" indent="0">
              <a:buFont typeface="Arial"/>
              <a:buNone/>
            </a:pPr>
            <a:endParaRPr lang="en-GB" sz="2400" b="1" dirty="0" smtClean="0"/>
          </a:p>
          <a:p>
            <a:pPr marL="0" indent="0">
              <a:buFont typeface="Arial"/>
              <a:buNone/>
            </a:pPr>
            <a:r>
              <a:rPr lang="en-GB" sz="2400" dirty="0" smtClean="0"/>
              <a:t>And the form is: </a:t>
            </a:r>
          </a:p>
          <a:p>
            <a:r>
              <a:rPr lang="en-GB" sz="2400" dirty="0" smtClean="0"/>
              <a:t>The ‘if’ clause contains </a:t>
            </a:r>
            <a:r>
              <a:rPr lang="en-GB" sz="2400" b="1" i="1" dirty="0" smtClean="0"/>
              <a:t>if + had + past participle </a:t>
            </a:r>
            <a:r>
              <a:rPr lang="en-GB" sz="2400" dirty="0" smtClean="0"/>
              <a:t>and</a:t>
            </a:r>
          </a:p>
          <a:p>
            <a:r>
              <a:rPr lang="en-GB" sz="2400" dirty="0" smtClean="0"/>
              <a:t>The result clause has </a:t>
            </a:r>
            <a:r>
              <a:rPr lang="en-GB" sz="2400" b="1" i="1" dirty="0" smtClean="0"/>
              <a:t>would + have + past participle.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5752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1450" y="1284288"/>
            <a:ext cx="7762875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i="1" dirty="0" smtClean="0"/>
              <a:t>Third Conditional Statement: Examples</a:t>
            </a:r>
            <a:r>
              <a:rPr lang="en-GB" sz="3200" b="1" i="1" dirty="0" smtClean="0"/>
              <a:t> </a:t>
            </a:r>
            <a:endParaRPr lang="en-US" sz="3200" b="1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81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If Lara </a:t>
            </a:r>
            <a:r>
              <a:rPr lang="en-GB" sz="2400" dirty="0" err="1" smtClean="0"/>
              <a:t>Dutta</a:t>
            </a:r>
            <a:r>
              <a:rPr lang="en-GB" sz="2400" dirty="0" smtClean="0"/>
              <a:t> </a:t>
            </a:r>
            <a:r>
              <a:rPr lang="en-GB" sz="2400" b="1" dirty="0" smtClean="0"/>
              <a:t>had married </a:t>
            </a:r>
            <a:r>
              <a:rPr lang="en-GB" sz="2400" dirty="0" smtClean="0"/>
              <a:t>Brian Lara, she </a:t>
            </a:r>
            <a:r>
              <a:rPr lang="en-GB" sz="2400" b="1" dirty="0" smtClean="0"/>
              <a:t>would have become </a:t>
            </a:r>
            <a:r>
              <a:rPr lang="en-GB" sz="2400" dirty="0" smtClean="0"/>
              <a:t>Lara </a:t>
            </a:r>
            <a:r>
              <a:rPr lang="en-GB" sz="2400" dirty="0" err="1" smtClean="0"/>
              <a:t>Lara</a:t>
            </a:r>
            <a:r>
              <a:rPr lang="en-GB" sz="2400" dirty="0" smtClean="0"/>
              <a:t>.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GB" sz="2400" dirty="0" smtClean="0"/>
              <a:t>Thank God you said ‘No’. If you </a:t>
            </a:r>
            <a:r>
              <a:rPr lang="en-GB" sz="2400" b="1" dirty="0" smtClean="0"/>
              <a:t>had said </a:t>
            </a:r>
            <a:r>
              <a:rPr lang="en-GB" sz="2400" dirty="0" smtClean="0"/>
              <a:t>‘Yes’, I </a:t>
            </a:r>
            <a:r>
              <a:rPr lang="en-GB" sz="2400" b="1" dirty="0" smtClean="0"/>
              <a:t>would have died</a:t>
            </a:r>
            <a:r>
              <a:rPr lang="en-GB" sz="2400" dirty="0" smtClean="0"/>
              <a:t> of happiness.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GB" sz="2400" dirty="0" smtClean="0"/>
              <a:t>If Raghu </a:t>
            </a:r>
            <a:r>
              <a:rPr lang="en-GB" sz="2400" b="1" dirty="0" smtClean="0"/>
              <a:t>hadn’t drunk</a:t>
            </a:r>
            <a:r>
              <a:rPr lang="en-GB" sz="2400" dirty="0" smtClean="0"/>
              <a:t> so much, he </a:t>
            </a:r>
            <a:r>
              <a:rPr lang="en-GB" sz="2400" b="1" dirty="0" smtClean="0"/>
              <a:t>wouldn’t have had </a:t>
            </a:r>
            <a:r>
              <a:rPr lang="en-GB" sz="2400" dirty="0" smtClean="0"/>
              <a:t>cirrhosis of liver.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GB" sz="2400" dirty="0" smtClean="0"/>
              <a:t>Even if I </a:t>
            </a:r>
            <a:r>
              <a:rPr lang="en-GB" sz="2400" b="1" dirty="0" smtClean="0"/>
              <a:t>had practised </a:t>
            </a:r>
            <a:r>
              <a:rPr lang="en-GB" sz="2400" dirty="0" smtClean="0"/>
              <a:t>tennis 10 hours every day for 20 years, I </a:t>
            </a:r>
            <a:r>
              <a:rPr lang="en-GB" sz="2400" b="1" dirty="0" smtClean="0"/>
              <a:t>wouldn’t have become</a:t>
            </a:r>
            <a:r>
              <a:rPr lang="en-GB" sz="2400" dirty="0" smtClean="0"/>
              <a:t> another Roger Federer.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9311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911226"/>
            <a:ext cx="7924800" cy="97472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The Third Conditional Statement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1000" y="1885950"/>
            <a:ext cx="8229600" cy="5486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The ‘if’ clause contains </a:t>
            </a:r>
            <a:r>
              <a:rPr lang="en-GB" sz="2400" b="1" i="1" dirty="0" smtClean="0"/>
              <a:t>if + had + past participle </a:t>
            </a:r>
            <a:r>
              <a:rPr lang="en-GB" sz="2400" dirty="0" smtClean="0"/>
              <a:t>and</a:t>
            </a:r>
          </a:p>
          <a:p>
            <a:r>
              <a:rPr lang="en-GB" sz="2400" dirty="0" smtClean="0"/>
              <a:t>The result clause has </a:t>
            </a:r>
            <a:r>
              <a:rPr lang="en-GB" sz="2400" b="1" i="1" dirty="0" smtClean="0"/>
              <a:t>would + have + past participle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842636"/>
              </p:ext>
            </p:extLst>
          </p:nvPr>
        </p:nvGraphicFramePr>
        <p:xfrm>
          <a:off x="514350" y="3000375"/>
          <a:ext cx="8181975" cy="34004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7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085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The condition </a:t>
                      </a:r>
                      <a:r>
                        <a:rPr lang="en-US" sz="2000" b="1" dirty="0">
                          <a:sym typeface="Wingdings"/>
                        </a:rPr>
                        <a:t>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ym typeface="Wingdings"/>
                        </a:rPr>
                        <a:t> </a:t>
                      </a:r>
                      <a:r>
                        <a:rPr lang="en-US" sz="2000" b="1" dirty="0"/>
                        <a:t>The 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 heard the alarm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99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200025" y="94138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The Third Conditional Statement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5275" y="1770063"/>
            <a:ext cx="8229600" cy="5486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“if” clause contains </a:t>
            </a:r>
            <a:r>
              <a:rPr lang="en-GB" sz="2400" b="1" i="1" dirty="0" smtClean="0"/>
              <a:t>if + had + past participle </a:t>
            </a:r>
            <a:r>
              <a:rPr lang="en-GB" sz="2400" dirty="0" smtClean="0"/>
              <a:t>and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result clause has </a:t>
            </a:r>
            <a:r>
              <a:rPr lang="en-GB" sz="2400" b="1" i="1" dirty="0" smtClean="0"/>
              <a:t>would + have + past participle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69"/>
              </p:ext>
            </p:extLst>
          </p:nvPr>
        </p:nvGraphicFramePr>
        <p:xfrm>
          <a:off x="476250" y="3057526"/>
          <a:ext cx="8229600" cy="33909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818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The condition </a:t>
                      </a:r>
                      <a:r>
                        <a:rPr lang="en-US" sz="2000" b="1" dirty="0">
                          <a:sym typeface="Wingdings"/>
                        </a:rPr>
                        <a:t>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ym typeface="Wingdings"/>
                        </a:rPr>
                        <a:t> </a:t>
                      </a:r>
                      <a:r>
                        <a:rPr lang="en-US" sz="2000" b="1" dirty="0"/>
                        <a:t>The 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8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 heard the </a:t>
                      </a:r>
                      <a:r>
                        <a:rPr lang="en-US" sz="2000" b="1" i="1" dirty="0" smtClean="0"/>
                        <a:t>alarm,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/>
                        <a:t>I would have woken up in </a:t>
                      </a:r>
                      <a:r>
                        <a:rPr lang="en-US" sz="2000" b="1" i="1" dirty="0" smtClean="0"/>
                        <a:t>time.</a:t>
                      </a:r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18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18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18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15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062781"/>
            <a:ext cx="8229600" cy="70971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The Third Conditional Statement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6725" y="1771650"/>
            <a:ext cx="8153400" cy="5486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“if” clause contains </a:t>
            </a:r>
            <a:r>
              <a:rPr lang="en-GB" sz="2400" b="1" i="1" dirty="0" smtClean="0"/>
              <a:t>if + had + past participle </a:t>
            </a:r>
            <a:r>
              <a:rPr lang="en-GB" sz="2400" dirty="0" smtClean="0"/>
              <a:t>and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result clause has </a:t>
            </a:r>
            <a:r>
              <a:rPr lang="en-GB" sz="2400" b="1" i="1" dirty="0" smtClean="0"/>
              <a:t>would + have + past participle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74252"/>
              </p:ext>
            </p:extLst>
          </p:nvPr>
        </p:nvGraphicFramePr>
        <p:xfrm>
          <a:off x="533401" y="2924175"/>
          <a:ext cx="8124824" cy="35147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60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4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2945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The condition </a:t>
                      </a:r>
                      <a:r>
                        <a:rPr lang="en-US" sz="2000" b="1" dirty="0">
                          <a:sym typeface="Wingdings"/>
                        </a:rPr>
                        <a:t>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ym typeface="Wingdings"/>
                        </a:rPr>
                        <a:t> </a:t>
                      </a:r>
                      <a:r>
                        <a:rPr lang="en-US" sz="2000" b="1" dirty="0"/>
                        <a:t>The 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945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 heard the </a:t>
                      </a:r>
                      <a:r>
                        <a:rPr lang="en-US" sz="2000" b="1" i="1" dirty="0" smtClean="0"/>
                        <a:t>alarm,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 have woken up in </a:t>
                      </a:r>
                      <a:r>
                        <a:rPr lang="en-US" sz="2000" b="1" i="1" dirty="0" smtClean="0"/>
                        <a:t>time.</a:t>
                      </a:r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945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</a:t>
                      </a:r>
                      <a:r>
                        <a:rPr lang="en-US" sz="2000" b="1" i="1" baseline="0" dirty="0"/>
                        <a:t> woken up in </a:t>
                      </a:r>
                      <a:r>
                        <a:rPr lang="en-US" sz="2000" b="1" i="1" baseline="0" dirty="0" smtClean="0"/>
                        <a:t>time,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945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94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742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42875" y="100965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The Third Conditional Statement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76250" y="1647825"/>
            <a:ext cx="8229600" cy="5486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“if” clause contains </a:t>
            </a:r>
            <a:r>
              <a:rPr lang="en-GB" sz="2400" b="1" i="1" dirty="0" smtClean="0"/>
              <a:t>if + had + past participle </a:t>
            </a:r>
            <a:r>
              <a:rPr lang="en-GB" sz="2400" dirty="0" smtClean="0"/>
              <a:t>and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result clause has </a:t>
            </a:r>
            <a:r>
              <a:rPr lang="en-GB" sz="2400" b="1" i="1" dirty="0" smtClean="0"/>
              <a:t>would + have + past participle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040804"/>
              </p:ext>
            </p:extLst>
          </p:nvPr>
        </p:nvGraphicFramePr>
        <p:xfrm>
          <a:off x="476250" y="2771775"/>
          <a:ext cx="8143876" cy="36766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6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5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533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The condition </a:t>
                      </a:r>
                      <a:r>
                        <a:rPr lang="en-US" sz="2000" b="1" dirty="0">
                          <a:sym typeface="Wingdings"/>
                        </a:rPr>
                        <a:t>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ym typeface="Wingdings"/>
                        </a:rPr>
                        <a:t> </a:t>
                      </a:r>
                      <a:r>
                        <a:rPr lang="en-US" sz="2000" b="1" dirty="0"/>
                        <a:t>The 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33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 heard the </a:t>
                      </a:r>
                      <a:r>
                        <a:rPr lang="en-US" sz="2000" b="1" i="1" dirty="0" smtClean="0"/>
                        <a:t>alarm,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 have woken up in </a:t>
                      </a:r>
                      <a:r>
                        <a:rPr lang="en-US" sz="2000" b="1" i="1" dirty="0" smtClean="0"/>
                        <a:t>time.</a:t>
                      </a:r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33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</a:t>
                      </a:r>
                      <a:r>
                        <a:rPr lang="en-US" sz="2000" b="1" i="1" baseline="0" dirty="0"/>
                        <a:t> woken up in time,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wouldn’t have</a:t>
                      </a:r>
                      <a:r>
                        <a:rPr lang="en-US" sz="2000" b="1" i="1" baseline="0" dirty="0"/>
                        <a:t> missed the </a:t>
                      </a:r>
                      <a:r>
                        <a:rPr lang="en-US" sz="2000" b="1" i="1" baseline="0" dirty="0" smtClean="0"/>
                        <a:t>train.</a:t>
                      </a:r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33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3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577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1925" y="1048158"/>
            <a:ext cx="7981950" cy="94462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The Third Conditional Statement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12913"/>
            <a:ext cx="8229600" cy="5486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“if” clause contains </a:t>
            </a:r>
            <a:r>
              <a:rPr lang="en-GB" sz="2400" b="1" i="1" dirty="0" smtClean="0"/>
              <a:t>if + had + past participle </a:t>
            </a:r>
            <a:r>
              <a:rPr lang="en-GB" sz="2400" dirty="0" smtClean="0"/>
              <a:t>and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 smtClean="0"/>
              <a:t>The result clause has </a:t>
            </a:r>
            <a:r>
              <a:rPr lang="en-GB" sz="2400" b="1" i="1" dirty="0" smtClean="0"/>
              <a:t>would + have + past participle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76637"/>
              </p:ext>
            </p:extLst>
          </p:nvPr>
        </p:nvGraphicFramePr>
        <p:xfrm>
          <a:off x="514350" y="2800350"/>
          <a:ext cx="8172450" cy="35718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0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/>
                        <a:t>The condition </a:t>
                      </a:r>
                      <a:r>
                        <a:rPr lang="en-US" sz="2000" b="1" dirty="0">
                          <a:sym typeface="Wingdings"/>
                        </a:rPr>
                        <a:t>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ym typeface="Wingdings"/>
                        </a:rPr>
                        <a:t> </a:t>
                      </a:r>
                      <a:r>
                        <a:rPr lang="en-US" sz="2000" b="1" dirty="0"/>
                        <a:t>The 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 heard the </a:t>
                      </a:r>
                      <a:r>
                        <a:rPr lang="en-US" sz="2000" b="1" i="1" dirty="0" smtClean="0"/>
                        <a:t>alarm,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 have woken up in </a:t>
                      </a:r>
                      <a:r>
                        <a:rPr lang="en-US" sz="2000" b="1" i="1" dirty="0" smtClean="0"/>
                        <a:t>time.</a:t>
                      </a:r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</a:t>
                      </a:r>
                      <a:r>
                        <a:rPr lang="en-US" sz="2000" b="1" i="1" baseline="0" dirty="0"/>
                        <a:t> woken up in time,</a:t>
                      </a:r>
                      <a:endParaRPr lang="en-US" sz="20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/>
                        <a:t>I wouldn’t have</a:t>
                      </a:r>
                      <a:r>
                        <a:rPr lang="en-US" sz="2000" b="1" i="1" baseline="0" dirty="0"/>
                        <a:t> missed the </a:t>
                      </a:r>
                      <a:r>
                        <a:rPr lang="en-US" sz="2000" b="1" i="1" baseline="0" dirty="0" smtClean="0"/>
                        <a:t>train.</a:t>
                      </a:r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If I hadn’t missed my train,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65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727</Words>
  <Application>Microsoft Office PowerPoint</Application>
  <PresentationFormat>On-screen Show (4:3)</PresentationFormat>
  <Paragraphs>106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Sudeshna Nandy</cp:lastModifiedBy>
  <cp:revision>37</cp:revision>
  <dcterms:created xsi:type="dcterms:W3CDTF">2016-03-11T09:55:25Z</dcterms:created>
  <dcterms:modified xsi:type="dcterms:W3CDTF">2019-02-01T08:18:21Z</dcterms:modified>
</cp:coreProperties>
</file>