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 bookmarkIdSeed="3">
  <p:sldMasterIdLst>
    <p:sldMasterId id="2147483692" r:id="rId1"/>
  </p:sldMasterIdLst>
  <p:notesMasterIdLst>
    <p:notesMasterId r:id="rId28"/>
  </p:notesMasterIdLst>
  <p:handoutMasterIdLst>
    <p:handoutMasterId r:id="rId29"/>
  </p:handoutMasterIdLst>
  <p:sldIdLst>
    <p:sldId id="771" r:id="rId2"/>
    <p:sldId id="486" r:id="rId3"/>
    <p:sldId id="770" r:id="rId4"/>
    <p:sldId id="736" r:id="rId5"/>
    <p:sldId id="737" r:id="rId6"/>
    <p:sldId id="738" r:id="rId7"/>
    <p:sldId id="739" r:id="rId8"/>
    <p:sldId id="740" r:id="rId9"/>
    <p:sldId id="742" r:id="rId10"/>
    <p:sldId id="743" r:id="rId11"/>
    <p:sldId id="744" r:id="rId12"/>
    <p:sldId id="745" r:id="rId13"/>
    <p:sldId id="746" r:id="rId14"/>
    <p:sldId id="747" r:id="rId15"/>
    <p:sldId id="748" r:id="rId16"/>
    <p:sldId id="749" r:id="rId17"/>
    <p:sldId id="750" r:id="rId18"/>
    <p:sldId id="751" r:id="rId19"/>
    <p:sldId id="752" r:id="rId20"/>
    <p:sldId id="753" r:id="rId21"/>
    <p:sldId id="754" r:id="rId22"/>
    <p:sldId id="755" r:id="rId23"/>
    <p:sldId id="756" r:id="rId24"/>
    <p:sldId id="757" r:id="rId25"/>
    <p:sldId id="758" r:id="rId26"/>
    <p:sldId id="759" r:id="rId27"/>
  </p:sldIdLst>
  <p:sldSz cx="9144000" cy="6858000" type="screen4x3"/>
  <p:notesSz cx="7010400" cy="92964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45FB7"/>
    <a:srgbClr val="D6DFF1"/>
    <a:srgbClr val="90AAF4"/>
    <a:srgbClr val="708DEA"/>
    <a:srgbClr val="002395"/>
    <a:srgbClr val="65B65A"/>
    <a:srgbClr val="5A2359"/>
    <a:srgbClr val="F0536A"/>
    <a:srgbClr val="F2F2F2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3B4B98B0-60AC-42C2-AFA5-B58CD77FA1E5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6324" autoAdjust="0"/>
    <p:restoredTop sz="99771" autoAdjust="0"/>
  </p:normalViewPr>
  <p:slideViewPr>
    <p:cSldViewPr snapToGrid="0">
      <p:cViewPr varScale="1">
        <p:scale>
          <a:sx n="66" d="100"/>
          <a:sy n="66" d="100"/>
        </p:scale>
        <p:origin x="-1188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990"/>
    </p:cViewPr>
  </p:outlineViewPr>
  <p:notesTextViewPr>
    <p:cViewPr>
      <p:scale>
        <a:sx n="100" d="100"/>
        <a:sy n="100" d="100"/>
      </p:scale>
      <p:origin x="0" y="0"/>
    </p:cViewPr>
  </p:notesTextViewPr>
  <p:gridSpacing cx="180023" cy="180023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604" cy="46534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159" y="0"/>
            <a:ext cx="3038604" cy="46534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>
              <a:defRPr/>
            </a:pPr>
            <a:fld id="{B1D2B90C-776D-469A-A8A2-18DE75BD3603}" type="datetimeFigureOut">
              <a:rPr lang="en-GB"/>
              <a:pPr>
                <a:defRPr/>
              </a:pPr>
              <a:t>10/03/2022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573"/>
            <a:ext cx="3038604" cy="46534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159" y="8829573"/>
            <a:ext cx="3038604" cy="46534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/>
            </a:lvl1pPr>
          </a:lstStyle>
          <a:p>
            <a:pPr>
              <a:defRPr/>
            </a:pPr>
            <a:fld id="{1D645871-7ABB-47CC-AF40-5207FD0B05A9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5245333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604" cy="46534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ＭＳ Ｐゴシック" charset="-128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159" y="0"/>
            <a:ext cx="3038604" cy="46534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ＭＳ Ｐゴシック" charset="-128"/>
              </a:defRPr>
            </a:lvl1pPr>
          </a:lstStyle>
          <a:p>
            <a:pPr>
              <a:defRPr/>
            </a:pPr>
            <a:fld id="{36308773-B399-475F-B46D-C9B103CD1E7E}" type="datetimeFigureOut">
              <a:rPr lang="en-GB"/>
              <a:pPr>
                <a:defRPr/>
              </a:pPr>
              <a:t>10/03/2022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GB" noProof="0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0713" y="4415530"/>
            <a:ext cx="5608975" cy="41836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573"/>
            <a:ext cx="3038604" cy="46534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ＭＳ Ｐゴシック" charset="-128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159" y="8829573"/>
            <a:ext cx="3038604" cy="46534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ＭＳ Ｐゴシック" charset="-128"/>
              </a:defRPr>
            </a:lvl1pPr>
          </a:lstStyle>
          <a:p>
            <a:pPr>
              <a:defRPr/>
            </a:pPr>
            <a:fld id="{04915706-070A-4707-AA18-DDF1820200B2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50331195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7550658-7FED-A04E-B5AC-33B8213004FF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68654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_design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845240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665793"/>
            <a:ext cx="8229600" cy="962977"/>
          </a:xfrm>
          <a:prstGeom prst="rect">
            <a:avLst/>
          </a:prstGeom>
        </p:spPr>
        <p:txBody>
          <a:bodyPr/>
          <a:lstStyle>
            <a:lvl1pPr algn="l"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457200" y="1808793"/>
            <a:ext cx="8229600" cy="3816425"/>
          </a:xfrm>
          <a:prstGeom prst="rect">
            <a:avLst/>
          </a:prstGeom>
        </p:spPr>
        <p:txBody>
          <a:bodyPr/>
          <a:lstStyle>
            <a:lvl1pPr>
              <a:defRPr sz="2200">
                <a:solidFill>
                  <a:schemeClr val="tx1"/>
                </a:solidFill>
              </a:defRPr>
            </a:lvl1pPr>
            <a:lvl2pPr marL="742950" indent="-285750"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</a:defRPr>
            </a:lvl2pPr>
            <a:lvl3pPr>
              <a:defRPr sz="1800">
                <a:solidFill>
                  <a:schemeClr val="tx1"/>
                </a:solidFill>
              </a:defRPr>
            </a:lvl3pPr>
            <a:lvl4pPr marL="1600200" indent="-228600"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</a:defRPr>
            </a:lvl4pPr>
            <a:lvl5pPr marL="2171700" indent="-342900"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96058" y="6492875"/>
            <a:ext cx="447942" cy="365125"/>
          </a:xfrm>
          <a:prstGeom prst="rect">
            <a:avLst/>
          </a:prstGeom>
        </p:spPr>
        <p:txBody>
          <a:bodyPr/>
          <a:lstStyle>
            <a:lvl1pPr>
              <a:defRPr sz="1000"/>
            </a:lvl1pPr>
          </a:lstStyle>
          <a:p>
            <a:fld id="{545ED7D8-2E2B-4540-8842-6FF8C626953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733676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457200" y="665793"/>
            <a:ext cx="8229600" cy="962977"/>
          </a:xfrm>
          <a:prstGeom prst="rect">
            <a:avLst/>
          </a:prstGeom>
        </p:spPr>
        <p:txBody>
          <a:bodyPr/>
          <a:lstStyle>
            <a:lvl1pPr algn="l"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Table Placeholder 4"/>
          <p:cNvSpPr>
            <a:spLocks noGrp="1"/>
          </p:cNvSpPr>
          <p:nvPr>
            <p:ph type="tbl" sz="quarter" idx="11"/>
          </p:nvPr>
        </p:nvSpPr>
        <p:spPr>
          <a:xfrm>
            <a:off x="457201" y="1808793"/>
            <a:ext cx="8229600" cy="3600450"/>
          </a:xfrm>
          <a:prstGeom prst="rect">
            <a:avLst/>
          </a:prstGeom>
        </p:spPr>
        <p:txBody>
          <a:bodyPr/>
          <a:lstStyle>
            <a:lvl1pPr>
              <a:defRPr sz="2200">
                <a:solidFill>
                  <a:schemeClr val="tx1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96058" y="6492875"/>
            <a:ext cx="447942" cy="365125"/>
          </a:xfrm>
          <a:prstGeom prst="rect">
            <a:avLst/>
          </a:prstGeom>
        </p:spPr>
        <p:txBody>
          <a:bodyPr/>
          <a:lstStyle>
            <a:lvl1pPr>
              <a:defRPr sz="1000"/>
            </a:lvl1pPr>
          </a:lstStyle>
          <a:p>
            <a:fld id="{545ED7D8-2E2B-4540-8842-6FF8C626953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721115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50567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_no desig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71001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ED7D8-2E2B-4540-8842-6FF8C626953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627323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hapt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ED7D8-2E2B-4540-8842-6FF8C626953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792978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2178120"/>
            <a:ext cx="3886200" cy="416322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2178119"/>
            <a:ext cx="3886200" cy="416322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ED7D8-2E2B-4540-8842-6FF8C626953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300494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765817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2102404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937339"/>
            <a:ext cx="3868340" cy="340643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2102398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937327"/>
            <a:ext cx="3887391" cy="340644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ED7D8-2E2B-4540-8842-6FF8C626953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114341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ED7D8-2E2B-4540-8842-6FF8C626953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069118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ED7D8-2E2B-4540-8842-6FF8C626953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329557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96058" y="6492875"/>
            <a:ext cx="447942" cy="365125"/>
          </a:xfrm>
          <a:prstGeom prst="rect">
            <a:avLst/>
          </a:prstGeom>
        </p:spPr>
        <p:txBody>
          <a:bodyPr/>
          <a:lstStyle>
            <a:lvl1pPr>
              <a:defRPr sz="1000"/>
            </a:lvl1pPr>
          </a:lstStyle>
          <a:p>
            <a:fld id="{545ED7D8-2E2B-4540-8842-6FF8C626953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666605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427148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2020388"/>
            <a:ext cx="7886700" cy="415295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Oliver Laasch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5ED7D8-2E2B-4540-8842-6FF8C626953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79707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94" r:id="rId2"/>
    <p:sldLayoutId id="2147483695" r:id="rId3"/>
    <p:sldLayoutId id="2147483696" r:id="rId4"/>
    <p:sldLayoutId id="2147483697" r:id="rId5"/>
    <p:sldLayoutId id="2147483698" r:id="rId6"/>
    <p:sldLayoutId id="2147483699" r:id="rId7"/>
    <p:sldLayoutId id="2147483700" r:id="rId8"/>
    <p:sldLayoutId id="2147483690" r:id="rId9"/>
    <p:sldLayoutId id="2147483678" r:id="rId10"/>
    <p:sldLayoutId id="2147483691" r:id="rId11"/>
    <p:sldLayoutId id="2147483701" r:id="rId12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515938" indent="-287338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–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855663" indent="-279400" algn="l" defTabSz="914400" rtl="0" eaLnBrk="1" latinLnBrk="0" hangingPunct="1">
        <a:lnSpc>
          <a:spcPct val="100000"/>
        </a:lnSpc>
        <a:spcBef>
          <a:spcPts val="500"/>
        </a:spcBef>
        <a:buFont typeface="Courier New" panose="02070309020205020404" pitchFamily="49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87338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663" indent="-347663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ext, outdoor&#10;&#10;Description automatically generated">
            <a:extLst>
              <a:ext uri="{FF2B5EF4-FFF2-40B4-BE49-F238E27FC236}">
                <a16:creationId xmlns="" xmlns:a16="http://schemas.microsoft.com/office/drawing/2014/main" id="{3D0E3182-D5DF-C446-8DDB-06BE2868214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0598356" y="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369870" y="4345969"/>
            <a:ext cx="7726166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solidFill>
                  <a:srgbClr val="C79616"/>
                </a:solidFill>
                <a:latin typeface="Helvetica" pitchFamily="2" charset="0"/>
              </a:rPr>
              <a:t>Principles of Management, 2e</a:t>
            </a:r>
            <a:r>
              <a:rPr lang="en-GB" dirty="0"/>
              <a:t/>
            </a:r>
            <a:br>
              <a:rPr lang="en-GB" dirty="0"/>
            </a:br>
            <a:r>
              <a:rPr lang="en-GB" sz="2800" dirty="0"/>
              <a:t>Practicing Ethics, Responsibility, Sustainability</a:t>
            </a:r>
            <a:br>
              <a:rPr lang="en-GB" sz="2800" dirty="0"/>
            </a:br>
            <a:r>
              <a:rPr lang="en-IN" sz="1000" dirty="0"/>
              <a:t> </a:t>
            </a:r>
            <a:endParaRPr lang="en-US" sz="1000" dirty="0">
              <a:latin typeface="HelveticaNeueLT Std" charset="0"/>
              <a:ea typeface="HelveticaNeueLT Std" charset="0"/>
              <a:cs typeface="HelveticaNeueLT Std" charset="0"/>
            </a:endParaRPr>
          </a:p>
          <a:p>
            <a:r>
              <a:rPr lang="en-GB" sz="2400" dirty="0"/>
              <a:t>Oliver </a:t>
            </a:r>
            <a:r>
              <a:rPr lang="en-GB" sz="2400" dirty="0" err="1" smtClean="0"/>
              <a:t>Laasch</a:t>
            </a:r>
            <a:endParaRPr lang="en-GB" sz="2400" dirty="0" smtClean="0"/>
          </a:p>
          <a:p>
            <a:endParaRPr lang="en-GB" sz="800" dirty="0" smtClean="0"/>
          </a:p>
          <a:p>
            <a:r>
              <a:rPr lang="en-GB" sz="2400" b="1" dirty="0" smtClean="0"/>
              <a:t>Chapter 16</a:t>
            </a:r>
            <a:r>
              <a:rPr lang="en-GB" sz="2400" b="1" dirty="0"/>
              <a:t>: Marketing </a:t>
            </a:r>
            <a:r>
              <a:rPr lang="en-GB" sz="2400" b="1" dirty="0" smtClean="0"/>
              <a:t>Management</a:t>
            </a:r>
            <a:endParaRPr lang="en-GB" sz="2400" b="1" dirty="0"/>
          </a:p>
        </p:txBody>
      </p:sp>
    </p:spTree>
    <p:extLst>
      <p:ext uri="{BB962C8B-B14F-4D97-AF65-F5344CB8AC3E}">
        <p14:creationId xmlns:p14="http://schemas.microsoft.com/office/powerpoint/2010/main" val="3060755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table16_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6234" y="878503"/>
            <a:ext cx="6891532" cy="5449330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table16_3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8680" y="1037478"/>
            <a:ext cx="7406640" cy="5102352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table16_4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6964" y="1462216"/>
            <a:ext cx="7430072" cy="3933568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table16_5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9166" y="2393092"/>
            <a:ext cx="7745668" cy="2071816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image16_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70693" y="906583"/>
            <a:ext cx="5002615" cy="5378103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image16_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8802" y="1004228"/>
            <a:ext cx="7786396" cy="5226908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image16_3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1671" y="954605"/>
            <a:ext cx="7160658" cy="5268098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image16_4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53132" y="974102"/>
            <a:ext cx="3837736" cy="5403273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image16_5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31349" y="942053"/>
            <a:ext cx="4681302" cy="5235146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image16_6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57174" y="910281"/>
            <a:ext cx="6629652" cy="5037438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6" name="Picture 5" descr="fig16_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9150" y="992659"/>
            <a:ext cx="7345700" cy="4872682"/>
          </a:xfrm>
          <a:prstGeom prst="rect">
            <a:avLst/>
          </a:prstGeom>
        </p:spPr>
      </p:pic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image16_7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76733" y="939905"/>
            <a:ext cx="3990535" cy="5268471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image16_8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5059" y="979981"/>
            <a:ext cx="6853882" cy="5406305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image16_9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79499" y="994402"/>
            <a:ext cx="3385002" cy="5159476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image16_1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84344" y="964162"/>
            <a:ext cx="3175313" cy="5248985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image16_1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2528" y="910281"/>
            <a:ext cx="7538944" cy="5037438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image16_1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44130" y="996737"/>
            <a:ext cx="5255740" cy="5241890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image16_13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9114" y="1121798"/>
            <a:ext cx="7265772" cy="4614404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fig16_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7968" y="897803"/>
            <a:ext cx="7068064" cy="5575568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fig16_3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9366" y="986774"/>
            <a:ext cx="7205268" cy="4971536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fig16_4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449" y="2063578"/>
            <a:ext cx="6993102" cy="2730844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fig16_5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8497" y="1484206"/>
            <a:ext cx="7447006" cy="3889588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fig16_6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7855" y="2022389"/>
            <a:ext cx="7268290" cy="2813222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fig16_7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6016" y="1190368"/>
            <a:ext cx="6891968" cy="4477264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table16_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9941" y="980889"/>
            <a:ext cx="7024118" cy="5070390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DC PPT master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CDC PPT master theme" id="{54717623-23ED-4358-9C73-6518671C19EC}" vid="{8348790F-27F1-4F39-885D-2376FA45C8D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CW_TEMPLATE_PPTX</Template>
  <TotalTime>6660</TotalTime>
  <Words>56</Words>
  <Application>Microsoft Office PowerPoint</Application>
  <PresentationFormat>On-screen Show (4:3)</PresentationFormat>
  <Paragraphs>30</Paragraphs>
  <Slides>26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27" baseType="lpstr">
      <vt:lpstr>CDC PPT master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SAGE Publications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Guyaz, Stephanie</dc:creator>
  <cp:lastModifiedBy>Jerry</cp:lastModifiedBy>
  <cp:revision>278</cp:revision>
  <dcterms:created xsi:type="dcterms:W3CDTF">2016-10-10T13:09:11Z</dcterms:created>
  <dcterms:modified xsi:type="dcterms:W3CDTF">2022-03-10T09:46:22Z</dcterms:modified>
</cp:coreProperties>
</file>