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rek" initials="d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5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12/6/2012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087601"/>
          </a:xfrm>
        </p:spPr>
        <p:txBody>
          <a:bodyPr/>
          <a:lstStyle/>
          <a:p>
            <a:r>
              <a:rPr lang="en-US" sz="5400" dirty="0" smtClean="0"/>
              <a:t>Working with Difference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117324" cy="106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Considerations for Counsellors and Psychotherapists</a:t>
            </a:r>
          </a:p>
          <a:p>
            <a:endParaRPr lang="en-US" dirty="0"/>
          </a:p>
          <a:p>
            <a:r>
              <a:rPr lang="en-US" i="1" dirty="0" smtClean="0"/>
              <a:t>An Introduction to Counselling and Psychotherapy: From Theory to Practice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246985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Based on the work of Pixton (2003), it is important that counsellors and psychotherapists:</a:t>
            </a:r>
          </a:p>
          <a:p>
            <a:pPr marL="11430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Communicate clearly, both verbally and in all written and online client material, a non-pathologising view of sexual orientation</a:t>
            </a:r>
          </a:p>
          <a:p>
            <a:pPr lvl="1"/>
            <a:r>
              <a:rPr lang="en-US" dirty="0" smtClean="0"/>
              <a:t>The therapist facilitates a safe space for an exploration of sexual orientation, where appropriate</a:t>
            </a:r>
          </a:p>
          <a:p>
            <a:pPr lvl="1"/>
            <a:r>
              <a:rPr lang="en-US" dirty="0" smtClean="0"/>
              <a:t>The therapist takes active steps to increase their awareness of issues around sexuality, to then increase competency</a:t>
            </a:r>
          </a:p>
          <a:p>
            <a:pPr lvl="1"/>
            <a:r>
              <a:rPr lang="en-US" dirty="0" smtClean="0"/>
              <a:t>The therapist holds, and communicates, an holistic view of human sexuality, rather than only viewing sexuality in terms of discrete ‘labels’</a:t>
            </a:r>
          </a:p>
          <a:p>
            <a:pPr lvl="1"/>
            <a:r>
              <a:rPr lang="en-US" dirty="0" smtClean="0"/>
              <a:t>Are willing in their own reflective space to consider issues regarding sexuality in relation to themselves.</a:t>
            </a:r>
          </a:p>
          <a:p>
            <a:pPr marL="114300" indent="0" algn="r">
              <a:buNone/>
            </a:pPr>
            <a:r>
              <a:rPr lang="en-US" sz="1400" dirty="0"/>
              <a:t>Pixton, S. (2003) ‘Experiencing gay affirmative therapy: an exploration of clients’ views of </a:t>
            </a:r>
            <a:r>
              <a:rPr lang="en-US" sz="1400" dirty="0" smtClean="0"/>
              <a:t>what </a:t>
            </a:r>
            <a:r>
              <a:rPr lang="en-US" sz="1400" dirty="0"/>
              <a:t>is helpful’, </a:t>
            </a:r>
            <a:r>
              <a:rPr lang="en-US" sz="1400" i="1" dirty="0"/>
              <a:t>Counselling and Psychotherapy Research</a:t>
            </a:r>
            <a:r>
              <a:rPr lang="en-US" sz="1400" dirty="0"/>
              <a:t>, 3 (3): 211–15.</a:t>
            </a:r>
            <a:br>
              <a:rPr lang="en-US" sz="1400" dirty="0"/>
            </a:br>
            <a:endParaRPr lang="en-US" sz="1400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97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Bring gender awareness into counselling and psychotherapy might include:</a:t>
            </a:r>
          </a:p>
          <a:p>
            <a:pPr marL="11430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Wherever possible (and appropriate), ensuring publicity and information is written in a gender-neutral way</a:t>
            </a:r>
          </a:p>
          <a:p>
            <a:pPr lvl="1"/>
            <a:r>
              <a:rPr lang="en-US" dirty="0" smtClean="0"/>
              <a:t>Where possible, offer access to female and male therapists</a:t>
            </a:r>
          </a:p>
          <a:p>
            <a:pPr lvl="1"/>
            <a:r>
              <a:rPr lang="en-US" dirty="0" smtClean="0"/>
              <a:t>Ensuring access to service is equitable and available to all</a:t>
            </a:r>
          </a:p>
          <a:p>
            <a:pPr lvl="1"/>
            <a:r>
              <a:rPr lang="en-US" dirty="0" smtClean="0"/>
              <a:t>To ensure that therapists reflect on gender in their work</a:t>
            </a:r>
          </a:p>
          <a:p>
            <a:pPr lvl="1"/>
            <a:r>
              <a:rPr lang="en-US" dirty="0" smtClean="0"/>
              <a:t>To explore gender in supervision</a:t>
            </a:r>
          </a:p>
          <a:p>
            <a:pPr lvl="1"/>
            <a:r>
              <a:rPr lang="en-US" dirty="0" smtClean="0"/>
              <a:t>That no ‘one way of being’ is privileged above another (e.g.,  different communication styles are acknowledged)</a:t>
            </a:r>
          </a:p>
          <a:p>
            <a:pPr lvl="1"/>
            <a:r>
              <a:rPr lang="en-US" dirty="0" smtClean="0"/>
              <a:t>To reflect on client experience in relation to gender roles</a:t>
            </a:r>
          </a:p>
          <a:p>
            <a:pPr lvl="1"/>
            <a:r>
              <a:rPr lang="en-US" dirty="0" smtClean="0"/>
              <a:t>To critically reflect on gender roles and socialisation</a:t>
            </a:r>
          </a:p>
          <a:p>
            <a:pPr lvl="1"/>
            <a:r>
              <a:rPr lang="en-US" dirty="0" smtClean="0"/>
              <a:t>To be open to an exploration of gender, if client-led.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129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 and Spirituality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Based on the work of Gubi (2009), for counsellors and psychotherapists to:</a:t>
            </a:r>
          </a:p>
          <a:p>
            <a:endParaRPr lang="en-US" dirty="0"/>
          </a:p>
          <a:p>
            <a:pPr lvl="1"/>
            <a:r>
              <a:rPr lang="en-US" dirty="0" smtClean="0"/>
              <a:t>Ensure any faith-based exploration is client-led</a:t>
            </a:r>
          </a:p>
          <a:p>
            <a:pPr lvl="1"/>
            <a:r>
              <a:rPr lang="en-US" dirty="0" smtClean="0"/>
              <a:t>If used at all, interventions should be informed by faith, not driven by faith</a:t>
            </a:r>
          </a:p>
          <a:p>
            <a:pPr lvl="1"/>
            <a:r>
              <a:rPr lang="en-US" dirty="0" smtClean="0"/>
              <a:t>Ensuring clients are able to ‘move away’ from any faith-based exploration, when/if they are ready to do so</a:t>
            </a:r>
          </a:p>
          <a:p>
            <a:pPr lvl="1"/>
            <a:r>
              <a:rPr lang="en-US" dirty="0" smtClean="0"/>
              <a:t>Acknowledging how culture might shape explorations of faith and spirituality</a:t>
            </a:r>
          </a:p>
          <a:p>
            <a:pPr lvl="1"/>
            <a:r>
              <a:rPr lang="en-US" dirty="0" smtClean="0"/>
              <a:t>Any exploration of faith and spirituality is defined by the client’s experience, and not the therapist’s</a:t>
            </a:r>
          </a:p>
          <a:p>
            <a:pPr lvl="1"/>
            <a:r>
              <a:rPr lang="en-US" dirty="0" smtClean="0"/>
              <a:t>Ensuring any discussion about faith is bridged back to the client’s original aims of attending for therapy</a:t>
            </a:r>
          </a:p>
          <a:p>
            <a:pPr lvl="1"/>
            <a:r>
              <a:rPr lang="en-US" dirty="0" smtClean="0"/>
              <a:t>Using supervision to explore issues of faith and spirituality.</a:t>
            </a:r>
          </a:p>
          <a:p>
            <a:pPr marL="411480" lvl="1" indent="0" algn="r">
              <a:buNone/>
            </a:pPr>
            <a:r>
              <a:rPr lang="en-US" sz="1400" dirty="0"/>
              <a:t>Gubi, P. (2009) ‘A qualitative exploration into how the use of prayer in counselling and </a:t>
            </a:r>
            <a:r>
              <a:rPr lang="en-US" sz="1400" dirty="0" smtClean="0"/>
              <a:t>psychotherapy </a:t>
            </a:r>
            <a:r>
              <a:rPr lang="en-US" sz="1400" dirty="0"/>
              <a:t>might be ethically problematic’, </a:t>
            </a:r>
            <a:r>
              <a:rPr lang="en-US" sz="1400" i="1" dirty="0"/>
              <a:t>Counselling and Psychotherapy Research</a:t>
            </a:r>
            <a:r>
              <a:rPr lang="en-US" sz="1400" dirty="0"/>
              <a:t>, 9 (2): 115–21.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915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any preconceptions you might hold about a client’s culture</a:t>
            </a:r>
          </a:p>
          <a:p>
            <a:r>
              <a:rPr lang="en-US" dirty="0" smtClean="0"/>
              <a:t>Recognise individual difference, particularly within same cultural groups</a:t>
            </a:r>
          </a:p>
          <a:p>
            <a:r>
              <a:rPr lang="en-US" dirty="0" smtClean="0"/>
              <a:t>Consider how the sociocultural location of therapy might inform the nature of therapy itself</a:t>
            </a:r>
          </a:p>
          <a:p>
            <a:r>
              <a:rPr lang="en-US" dirty="0" smtClean="0"/>
              <a:t>Consider differences in how key aspects of experience (e.g., mental health, distress, communication, understanding of therapy, ‘self and community’), will shape therapy</a:t>
            </a:r>
          </a:p>
          <a:p>
            <a:r>
              <a:rPr lang="en-US" dirty="0" smtClean="0"/>
              <a:t>Acknowledge that power, privilege and racism have the potential to be present in all therapy interactions</a:t>
            </a:r>
          </a:p>
          <a:p>
            <a:r>
              <a:rPr lang="en-US" dirty="0" smtClean="0"/>
              <a:t>Be open to learning, all the time</a:t>
            </a:r>
          </a:p>
          <a:p>
            <a:r>
              <a:rPr lang="en-US" dirty="0" smtClean="0"/>
              <a:t>Use supervision to explore issues of culture.</a:t>
            </a:r>
          </a:p>
        </p:txBody>
      </p:sp>
    </p:spTree>
    <p:extLst>
      <p:ext uri="{BB962C8B-B14F-4D97-AF65-F5344CB8AC3E}">
        <p14:creationId xmlns="" xmlns:p14="http://schemas.microsoft.com/office/powerpoint/2010/main" val="4037374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Based on the work of Henry (2007), counsellors and psychotherapists should:</a:t>
            </a:r>
          </a:p>
          <a:p>
            <a:pPr lvl="1"/>
            <a:r>
              <a:rPr lang="en-GB" sz="2200" dirty="0" smtClean="0"/>
              <a:t>Not </a:t>
            </a:r>
            <a:r>
              <a:rPr lang="en-US" sz="2200" dirty="0" smtClean="0"/>
              <a:t>make assumptions about particular disabilities, or the implications they might have for a client’s needs</a:t>
            </a:r>
          </a:p>
          <a:p>
            <a:pPr lvl="1"/>
            <a:r>
              <a:rPr lang="en-US" sz="2200" dirty="0" smtClean="0"/>
              <a:t>Ask whether help is needed, rather than simply doing something we think might help</a:t>
            </a:r>
          </a:p>
          <a:p>
            <a:pPr lvl="1"/>
            <a:r>
              <a:rPr lang="en-US" sz="2200" dirty="0" smtClean="0"/>
              <a:t>Talk directly to the person, and not the relatives or carers</a:t>
            </a:r>
          </a:p>
          <a:p>
            <a:pPr lvl="1"/>
            <a:r>
              <a:rPr lang="en-US" sz="2200" dirty="0" smtClean="0"/>
              <a:t>Use usual dialogue rather than adapting it, unless asked to do so</a:t>
            </a:r>
          </a:p>
          <a:p>
            <a:pPr lvl="1"/>
            <a:r>
              <a:rPr lang="en-US" sz="2200" dirty="0" smtClean="0"/>
              <a:t>Avoid euphemisms for disabilities, rather be led by the client’s narrative of themselves</a:t>
            </a:r>
          </a:p>
          <a:p>
            <a:pPr lvl="1"/>
            <a:r>
              <a:rPr lang="en-US" sz="2200" dirty="0" smtClean="0"/>
              <a:t>Use ‘people-first’ language (e.g., people with a visual impairment)</a:t>
            </a:r>
          </a:p>
          <a:p>
            <a:pPr lvl="1"/>
            <a:r>
              <a:rPr lang="en-US" sz="2200" dirty="0" smtClean="0"/>
              <a:t>Be sensitive to personal space and access.</a:t>
            </a:r>
          </a:p>
          <a:p>
            <a:pPr marL="114300" indent="0" algn="r">
              <a:buNone/>
            </a:pPr>
            <a:r>
              <a:rPr lang="en-US" sz="1400" dirty="0"/>
              <a:t>Henry, S.L. (2007) ‘Interacting with people with disabilities’, Just Ask: </a:t>
            </a:r>
            <a:r>
              <a:rPr lang="en-US" sz="1400" dirty="0" smtClean="0"/>
              <a:t>Integrating </a:t>
            </a:r>
            <a:r>
              <a:rPr lang="en-US" sz="1400" i="1" dirty="0" smtClean="0"/>
              <a:t>Accessibility </a:t>
            </a:r>
            <a:r>
              <a:rPr lang="en-US" sz="1400" i="1" dirty="0"/>
              <a:t>Throughout Design. </a:t>
            </a:r>
            <a:r>
              <a:rPr lang="en-US" sz="1400" dirty="0"/>
              <a:t>Madison, WI: ET\Lawton. Retrieved from </a:t>
            </a:r>
            <a:r>
              <a:rPr lang="en-US" sz="1400" dirty="0" smtClean="0"/>
              <a:t>www.uiaccesscom</a:t>
            </a:r>
            <a:r>
              <a:rPr lang="en-US" sz="1400" dirty="0"/>
              <a:t>/accessucd/interact.html (accessed 6 June 2012).</a:t>
            </a:r>
            <a:br>
              <a:rPr lang="en-US" sz="1400" dirty="0"/>
            </a:b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84353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50</TotalTime>
  <Words>676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Working with Difference</vt:lpstr>
      <vt:lpstr>Sexual Orientation</vt:lpstr>
      <vt:lpstr>Gender</vt:lpstr>
      <vt:lpstr>Faith and Spirituality</vt:lpstr>
      <vt:lpstr>Culture</vt:lpstr>
      <vt:lpstr>Disability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Difference</dc:title>
  <dc:creator>Andrew Reeves</dc:creator>
  <cp:lastModifiedBy>kwharton</cp:lastModifiedBy>
  <cp:revision>9</cp:revision>
  <dcterms:created xsi:type="dcterms:W3CDTF">2012-09-25T13:06:34Z</dcterms:created>
  <dcterms:modified xsi:type="dcterms:W3CDTF">2012-12-06T16:33:54Z</dcterms:modified>
</cp:coreProperties>
</file>