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Presenting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572000"/>
            <a:ext cx="7200029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Considerations for Counselling and Psychotherapy</a:t>
            </a:r>
          </a:p>
          <a:p>
            <a:endParaRPr lang="en-US" dirty="0"/>
          </a:p>
          <a:p>
            <a:r>
              <a:rPr lang="en-US" i="1" dirty="0" smtClean="0"/>
              <a:t>An Introduction to Counselling and Psychotherapy: From Theory to Practice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4102883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Borderline Personality Disorder (BPD)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 the client to explore what a diagnosis of BPD means for them</a:t>
            </a:r>
          </a:p>
          <a:p>
            <a:r>
              <a:rPr lang="en-US" dirty="0" smtClean="0"/>
              <a:t>During assessment, explore the factors that led to a diagnosis, when it was made, and by whom</a:t>
            </a:r>
          </a:p>
          <a:p>
            <a:r>
              <a:rPr lang="en-US" dirty="0" smtClean="0"/>
              <a:t>As with all therapy, offer clearly articulated boundaries, empathy, respect and honesty</a:t>
            </a:r>
          </a:p>
          <a:p>
            <a:r>
              <a:rPr lang="en-US" dirty="0" smtClean="0"/>
              <a:t>Work within agreed boundaries and do not allow these to be undermined</a:t>
            </a:r>
          </a:p>
          <a:p>
            <a:r>
              <a:rPr lang="en-US" dirty="0" smtClean="0"/>
              <a:t>Make careful use of supervision</a:t>
            </a:r>
          </a:p>
          <a:p>
            <a:r>
              <a:rPr lang="en-US" dirty="0" smtClean="0"/>
              <a:t>Be clear with the client what they hope for from therapy and what their goals might be</a:t>
            </a:r>
          </a:p>
          <a:p>
            <a:r>
              <a:rPr lang="en-US" dirty="0" smtClean="0"/>
              <a:t>Be aware of current research, and also some of the writing that critically reflects on the nature of BPD as a diagnosis.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81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and Panic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Support can including specific techniques to help manage anxiety and panic, but also space to explore underlying issues</a:t>
            </a:r>
          </a:p>
          <a:p>
            <a:r>
              <a:rPr lang="en-US" dirty="0" smtClean="0"/>
              <a:t>Strategies can include:</a:t>
            </a:r>
          </a:p>
          <a:p>
            <a:pPr lvl="1"/>
            <a:r>
              <a:rPr lang="en-US" dirty="0" smtClean="0"/>
              <a:t>Relaxation techniques (e.g., relaxation CD, or meditation)</a:t>
            </a:r>
          </a:p>
          <a:p>
            <a:pPr lvl="1"/>
            <a:r>
              <a:rPr lang="en-US" dirty="0" smtClean="0"/>
              <a:t>Guided imagery (e.g., talking the client through an imagined place they associate with calmness)</a:t>
            </a:r>
          </a:p>
          <a:p>
            <a:pPr lvl="1"/>
            <a:r>
              <a:rPr lang="en-US" dirty="0" smtClean="0"/>
              <a:t>Use of self-help books and online resources</a:t>
            </a:r>
          </a:p>
          <a:p>
            <a:pPr lvl="1"/>
            <a:r>
              <a:rPr lang="en-US" dirty="0" smtClean="0"/>
              <a:t>Breathing exercises (e.g., encouraging calm, steady breathing)</a:t>
            </a:r>
          </a:p>
          <a:p>
            <a:pPr lvl="1"/>
            <a:r>
              <a:rPr lang="en-US" dirty="0" smtClean="0"/>
              <a:t>Physical exercise</a:t>
            </a:r>
          </a:p>
          <a:p>
            <a:pPr lvl="1"/>
            <a:r>
              <a:rPr lang="en-US" dirty="0" smtClean="0"/>
              <a:t>Avoiding stimulants (e.g., caffeine, alcohol)</a:t>
            </a:r>
          </a:p>
          <a:p>
            <a:pPr lvl="1"/>
            <a:r>
              <a:rPr lang="en-US" dirty="0" smtClean="0"/>
              <a:t>Ensuring good sleep routines</a:t>
            </a:r>
          </a:p>
          <a:p>
            <a:pPr lvl="1"/>
            <a:r>
              <a:rPr lang="en-US" dirty="0" smtClean="0"/>
              <a:t>Positive ‘self-talk’ (e.g., </a:t>
            </a:r>
            <a:r>
              <a:rPr lang="en-US" i="1" dirty="0" smtClean="0"/>
              <a:t>I am going to be okay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Meditation techniques, such as mindfulness</a:t>
            </a:r>
          </a:p>
          <a:p>
            <a:pPr lvl="1"/>
            <a:r>
              <a:rPr lang="en-US" dirty="0" smtClean="0"/>
              <a:t>Medication (if agreed between client and GP as a short-term strategy).</a:t>
            </a:r>
          </a:p>
        </p:txBody>
      </p:sp>
    </p:spTree>
    <p:extLst>
      <p:ext uri="{BB962C8B-B14F-4D97-AF65-F5344CB8AC3E}">
        <p14:creationId xmlns="" xmlns:p14="http://schemas.microsoft.com/office/powerpoint/2010/main" val="198297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the client understands the nature of therapy being offered and how it might help</a:t>
            </a:r>
          </a:p>
          <a:p>
            <a:r>
              <a:rPr lang="en-US" dirty="0" smtClean="0"/>
              <a:t>Undertaking a careful assessment</a:t>
            </a:r>
          </a:p>
          <a:p>
            <a:r>
              <a:rPr lang="en-US" dirty="0" smtClean="0"/>
              <a:t>Where depression is suspected but not yet diagnosed, exploring with the client possible benefit of a GP referral</a:t>
            </a:r>
          </a:p>
          <a:p>
            <a:r>
              <a:rPr lang="en-US" dirty="0" smtClean="0"/>
              <a:t>Taking an holistic approach: social and physical factors are as important as psychological ones in a move to health</a:t>
            </a:r>
          </a:p>
          <a:p>
            <a:r>
              <a:rPr lang="en-US" dirty="0" smtClean="0"/>
              <a:t>Timing sessions when the client is best able to make use of them (e.g., early morning sessions might not work)</a:t>
            </a:r>
          </a:p>
          <a:p>
            <a:r>
              <a:rPr lang="en-US" dirty="0" smtClean="0"/>
              <a:t>Understanding the impact on the client of any existing prescribed medication</a:t>
            </a:r>
          </a:p>
          <a:p>
            <a:r>
              <a:rPr lang="en-US" dirty="0" smtClean="0"/>
              <a:t>Ensuring regular reviews</a:t>
            </a:r>
          </a:p>
          <a:p>
            <a:r>
              <a:rPr lang="en-US" dirty="0" smtClean="0"/>
              <a:t>Helping the client to understand the nature of their fluctuating mood (to help build resilience to ‘down’ times)</a:t>
            </a:r>
          </a:p>
          <a:p>
            <a:r>
              <a:rPr lang="en-US" dirty="0" smtClean="0"/>
              <a:t>Paying careful attention to the risk of suicide or self-harm.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37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Post-Traumatic Stress Disorder (PTSD)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approaches have been identified as particularly useful for PTSD:</a:t>
            </a:r>
          </a:p>
          <a:p>
            <a:pPr lvl="1"/>
            <a:r>
              <a:rPr lang="en-US" dirty="0" smtClean="0"/>
              <a:t>CBT</a:t>
            </a:r>
          </a:p>
          <a:p>
            <a:pPr lvl="1"/>
            <a:r>
              <a:rPr lang="en-US" dirty="0" smtClean="0"/>
              <a:t>Exposure therapy</a:t>
            </a:r>
          </a:p>
          <a:p>
            <a:pPr lvl="1"/>
            <a:r>
              <a:rPr lang="en-US" dirty="0" smtClean="0"/>
              <a:t>Cognitive therapy</a:t>
            </a:r>
          </a:p>
          <a:p>
            <a:pPr lvl="1"/>
            <a:r>
              <a:rPr lang="en-US" dirty="0" smtClean="0"/>
              <a:t>Anxiety management (see previous slide)</a:t>
            </a:r>
          </a:p>
          <a:p>
            <a:pPr lvl="1"/>
            <a:r>
              <a:rPr lang="en-US" dirty="0" smtClean="0"/>
              <a:t>Eye movement desensitisation and reprocessing (EMDR)</a:t>
            </a:r>
          </a:p>
          <a:p>
            <a:pPr lvl="1"/>
            <a:r>
              <a:rPr lang="en-US" dirty="0" smtClean="0"/>
              <a:t>Hypnotherapy</a:t>
            </a:r>
          </a:p>
          <a:p>
            <a:pPr lvl="1"/>
            <a:r>
              <a:rPr lang="en-US" dirty="0" smtClean="0"/>
              <a:t>Medication</a:t>
            </a:r>
          </a:p>
          <a:p>
            <a:r>
              <a:rPr lang="en-US" dirty="0" smtClean="0"/>
              <a:t>Always work within own competence and make careful use of supervision</a:t>
            </a:r>
          </a:p>
          <a:p>
            <a:r>
              <a:rPr lang="en-US" dirty="0" smtClean="0"/>
              <a:t>Ensure the client has sufficient support in place (e.g., self-support and social support), prior to beginning therapy.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743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 might include:</a:t>
            </a:r>
          </a:p>
          <a:p>
            <a:pPr lvl="1"/>
            <a:r>
              <a:rPr lang="en-US" dirty="0" smtClean="0"/>
              <a:t>Current and past physical health treatment</a:t>
            </a:r>
          </a:p>
          <a:p>
            <a:pPr lvl="1"/>
            <a:r>
              <a:rPr lang="en-US" dirty="0" smtClean="0"/>
              <a:t>Cognitive abilities</a:t>
            </a:r>
          </a:p>
          <a:p>
            <a:pPr lvl="1"/>
            <a:r>
              <a:rPr lang="en-US" dirty="0" smtClean="0"/>
              <a:t>Any present physical disabilities</a:t>
            </a:r>
          </a:p>
          <a:p>
            <a:pPr lvl="1"/>
            <a:r>
              <a:rPr lang="en-US" dirty="0" smtClean="0"/>
              <a:t>Family and interpersonal relationships</a:t>
            </a:r>
          </a:p>
          <a:p>
            <a:pPr lvl="1"/>
            <a:r>
              <a:rPr lang="en-US" dirty="0" smtClean="0"/>
              <a:t>Social circumstances and support</a:t>
            </a:r>
          </a:p>
          <a:p>
            <a:pPr lvl="1"/>
            <a:r>
              <a:rPr lang="en-US" dirty="0" smtClean="0"/>
              <a:t>Occupational and social functioning</a:t>
            </a:r>
          </a:p>
          <a:p>
            <a:r>
              <a:rPr lang="en-US" dirty="0" smtClean="0"/>
              <a:t>Therapy should also consider:</a:t>
            </a:r>
          </a:p>
          <a:p>
            <a:pPr lvl="1"/>
            <a:r>
              <a:rPr lang="en-US" dirty="0" smtClean="0"/>
              <a:t>Client’s understanding of therapy and willingness to engage</a:t>
            </a:r>
          </a:p>
          <a:p>
            <a:pPr lvl="1"/>
            <a:r>
              <a:rPr lang="en-US" dirty="0" smtClean="0"/>
              <a:t>Agreement to liaison with other professionals, where appropriate</a:t>
            </a:r>
          </a:p>
          <a:p>
            <a:pPr lvl="1"/>
            <a:r>
              <a:rPr lang="en-US" dirty="0" smtClean="0"/>
              <a:t>A recent health check by GP</a:t>
            </a:r>
          </a:p>
          <a:p>
            <a:pPr lvl="1"/>
            <a:r>
              <a:rPr lang="en-US" dirty="0" smtClean="0"/>
              <a:t>Clearly defined agreements of confidentiality should physical or mental health deteriorate</a:t>
            </a:r>
          </a:p>
          <a:p>
            <a:pPr lvl="1"/>
            <a:r>
              <a:rPr lang="en-US" dirty="0" smtClean="0"/>
              <a:t>An agreement about the focus of therapy (which might not necessarily always include food).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300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and Bereavement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to acknowledge how hard it is for people to talk about dying and death</a:t>
            </a:r>
          </a:p>
          <a:p>
            <a:r>
              <a:rPr lang="en-US" dirty="0" smtClean="0"/>
              <a:t>Importance of listening and providing a forum for the client to talk</a:t>
            </a:r>
          </a:p>
          <a:p>
            <a:r>
              <a:rPr lang="en-US" dirty="0" smtClean="0"/>
              <a:t>Important to ‘normalise’ the grief process (e.g., not pathological), and to help the client locate their own experience within that context</a:t>
            </a:r>
          </a:p>
          <a:p>
            <a:r>
              <a:rPr lang="en-US" dirty="0" smtClean="0"/>
              <a:t>Where appropriate, gently challenge any internalised ‘scripts’ (e.g., </a:t>
            </a:r>
            <a:r>
              <a:rPr lang="en-US" i="1" dirty="0" smtClean="0"/>
              <a:t>I should be over it by now</a:t>
            </a:r>
            <a:r>
              <a:rPr lang="en-US" dirty="0" smtClean="0"/>
              <a:t>)</a:t>
            </a:r>
          </a:p>
          <a:p>
            <a:r>
              <a:rPr lang="en-US" dirty="0" smtClean="0"/>
              <a:t>Psycho-educational intervention can be helpful (providing information)</a:t>
            </a:r>
          </a:p>
          <a:p>
            <a:r>
              <a:rPr lang="en-US" dirty="0" smtClean="0"/>
              <a:t>Keep in mind the potential for other mental health distress</a:t>
            </a:r>
          </a:p>
          <a:p>
            <a:r>
              <a:rPr lang="en-US" dirty="0" smtClean="0"/>
              <a:t>Be aware of current research and thinking (e.g., continuing bonds).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147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and Self-Injury (SI)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aware of personally held views about suicide/SI and how they can influence your approach</a:t>
            </a:r>
          </a:p>
          <a:p>
            <a:r>
              <a:rPr lang="en-US" dirty="0" smtClean="0"/>
              <a:t>Working with risk can provoke anxiety in practitioners.  Anxiety is not a ‘bad’ thing if self-support is in place, but is problematic when it prevents us from engaging with our clients</a:t>
            </a:r>
          </a:p>
          <a:p>
            <a:r>
              <a:rPr lang="en-US" dirty="0" smtClean="0"/>
              <a:t>Be aware of context of working situation and any policies or procedures in place for working with clients at risk</a:t>
            </a:r>
          </a:p>
          <a:p>
            <a:r>
              <a:rPr lang="en-US" dirty="0" smtClean="0"/>
              <a:t>Be aware of the contract of confidentiality and how limitations to confidentiality would be managed in practice</a:t>
            </a:r>
          </a:p>
          <a:p>
            <a:r>
              <a:rPr lang="en-US" dirty="0" smtClean="0"/>
              <a:t>Be aware of local agencies and mental health support options in the event of crisis – know of these </a:t>
            </a:r>
            <a:r>
              <a:rPr lang="en-US" i="1" dirty="0" smtClean="0"/>
              <a:t>before</a:t>
            </a:r>
            <a:r>
              <a:rPr lang="en-US" dirty="0" smtClean="0"/>
              <a:t> you need to</a:t>
            </a:r>
          </a:p>
          <a:p>
            <a:r>
              <a:rPr lang="en-US" dirty="0" smtClean="0"/>
              <a:t>Understand relevant social policy and be aware of research</a:t>
            </a:r>
          </a:p>
          <a:p>
            <a:r>
              <a:rPr lang="en-US" dirty="0" smtClean="0"/>
              <a:t>Know the legal and ethical parameters in which you work</a:t>
            </a:r>
          </a:p>
          <a:p>
            <a:r>
              <a:rPr lang="en-US" dirty="0" smtClean="0"/>
              <a:t>Reflect on how risk is recorded in case notes</a:t>
            </a:r>
          </a:p>
          <a:p>
            <a:r>
              <a:rPr lang="en-US" dirty="0" smtClean="0"/>
              <a:t>Always be prepared to ask the ‘suicide question’.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66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referring to a specialist service, if appropriate</a:t>
            </a:r>
          </a:p>
          <a:p>
            <a:r>
              <a:rPr lang="en-US" dirty="0" smtClean="0"/>
              <a:t>Always remember there may be a physiological cause for problems and a GP referral is advised prior to therapy</a:t>
            </a:r>
          </a:p>
          <a:p>
            <a:r>
              <a:rPr lang="en-US" dirty="0" smtClean="0"/>
              <a:t>Be comfortable in talking about sex and sexual problems</a:t>
            </a:r>
          </a:p>
          <a:p>
            <a:r>
              <a:rPr lang="en-US" dirty="0" smtClean="0"/>
              <a:t>Ensure there is careful discussion in supervision about any work to be undertaken</a:t>
            </a:r>
          </a:p>
          <a:p>
            <a:r>
              <a:rPr lang="en-US" dirty="0" smtClean="0"/>
              <a:t>Asking about sex in assessment can help flag problems early</a:t>
            </a:r>
          </a:p>
          <a:p>
            <a:r>
              <a:rPr lang="en-US" dirty="0" smtClean="0"/>
              <a:t>Make use of self-help and online resources for the client to work on between sessions</a:t>
            </a:r>
          </a:p>
          <a:p>
            <a:r>
              <a:rPr lang="en-US" dirty="0" smtClean="0"/>
              <a:t>Help explore the link between the client’s perceptions of their sexual self and their sexual relationships (including their relationship with themselves).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59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Psychosis requires careful and specialist assessment</a:t>
            </a:r>
          </a:p>
          <a:p>
            <a:r>
              <a:rPr lang="en-US" dirty="0" smtClean="0"/>
              <a:t>If in doubt, agree with the client a referral for such an assessment</a:t>
            </a:r>
          </a:p>
          <a:p>
            <a:r>
              <a:rPr lang="en-US" dirty="0" smtClean="0"/>
              <a:t>Consult carefully with your supervisor</a:t>
            </a:r>
          </a:p>
          <a:p>
            <a:r>
              <a:rPr lang="en-US" dirty="0" smtClean="0"/>
              <a:t>Psychosis can be treated with a number of interventions, including: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Family support</a:t>
            </a:r>
          </a:p>
          <a:p>
            <a:pPr lvl="1"/>
            <a:r>
              <a:rPr lang="en-US" dirty="0" smtClean="0"/>
              <a:t>Hospitalisation</a:t>
            </a:r>
          </a:p>
          <a:p>
            <a:pPr lvl="1"/>
            <a:r>
              <a:rPr lang="en-US" dirty="0" smtClean="0"/>
              <a:t>Rehabilitation programmes</a:t>
            </a:r>
          </a:p>
          <a:p>
            <a:pPr lvl="1"/>
            <a:r>
              <a:rPr lang="en-US" dirty="0" smtClean="0"/>
              <a:t>Self-help groups</a:t>
            </a:r>
          </a:p>
          <a:p>
            <a:pPr lvl="1"/>
            <a:r>
              <a:rPr lang="en-US" dirty="0" smtClean="0"/>
              <a:t>Nutrition, rest and exercise</a:t>
            </a:r>
          </a:p>
          <a:p>
            <a:pPr lvl="1"/>
            <a:r>
              <a:rPr lang="en-US" dirty="0" smtClean="0"/>
              <a:t>Talking therapies</a:t>
            </a:r>
          </a:p>
          <a:p>
            <a:r>
              <a:rPr lang="en-US" dirty="0" smtClean="0"/>
              <a:t>The provision of talking therapies needs to be in the context of a well-planned and supported network of care.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8291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64</TotalTime>
  <Words>973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Presenting Issues</vt:lpstr>
      <vt:lpstr>Anxiety and Panic Attacks</vt:lpstr>
      <vt:lpstr>Depression</vt:lpstr>
      <vt:lpstr>Post-Traumatic Stress Disorder (PTSD)</vt:lpstr>
      <vt:lpstr>Eating Disorders</vt:lpstr>
      <vt:lpstr>Loss and Bereavement</vt:lpstr>
      <vt:lpstr>Suicide and Self-Injury (SI)</vt:lpstr>
      <vt:lpstr>Sexual Problems</vt:lpstr>
      <vt:lpstr>Psychosis</vt:lpstr>
      <vt:lpstr>Borderline Personality Disorder (BPD)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Issues</dc:title>
  <dc:creator>Andrew Reeves</dc:creator>
  <cp:lastModifiedBy>kwharton</cp:lastModifiedBy>
  <cp:revision>9</cp:revision>
  <dcterms:created xsi:type="dcterms:W3CDTF">2012-09-25T09:53:52Z</dcterms:created>
  <dcterms:modified xsi:type="dcterms:W3CDTF">2012-12-06T16:33:31Z</dcterms:modified>
</cp:coreProperties>
</file>