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rek" initials="d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5EBB253-5740-D341-9FF7-6AA494C43B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08DD66A-8FF0-A146-A2A3-7CAC750BF621}" type="datetimeFigureOut">
              <a:rPr lang="en-US" smtClean="0"/>
              <a:pPr/>
              <a:t>12/6/2012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Organisations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572000"/>
            <a:ext cx="7225771" cy="106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Counselling and Psychotherapy</a:t>
            </a:r>
          </a:p>
          <a:p>
            <a:endParaRPr lang="en-US" dirty="0"/>
          </a:p>
          <a:p>
            <a:r>
              <a:rPr lang="en-US" i="1" dirty="0" smtClean="0"/>
              <a:t>An Introduction to Counselling and Psychotherapy: From Theory to Practice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9230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Statutory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care, including:</a:t>
            </a:r>
          </a:p>
          <a:p>
            <a:pPr lvl="1"/>
            <a:r>
              <a:rPr lang="en-US" i="1" dirty="0" smtClean="0"/>
              <a:t>Primary</a:t>
            </a:r>
          </a:p>
          <a:p>
            <a:pPr lvl="2"/>
            <a:r>
              <a:rPr lang="en-US" dirty="0" smtClean="0"/>
              <a:t>Including GP practices, well-women/men service</a:t>
            </a:r>
          </a:p>
          <a:p>
            <a:pPr lvl="1"/>
            <a:r>
              <a:rPr lang="en-US" dirty="0" smtClean="0"/>
              <a:t>Secondary</a:t>
            </a:r>
          </a:p>
          <a:p>
            <a:pPr lvl="2"/>
            <a:r>
              <a:rPr lang="en-US" dirty="0" smtClean="0"/>
              <a:t>In- and out-patient mental health services</a:t>
            </a:r>
          </a:p>
          <a:p>
            <a:pPr lvl="2"/>
            <a:r>
              <a:rPr lang="en-US" dirty="0" smtClean="0"/>
              <a:t>Cardiovascular units</a:t>
            </a:r>
          </a:p>
          <a:p>
            <a:pPr lvl="2"/>
            <a:r>
              <a:rPr lang="en-US" dirty="0" smtClean="0"/>
              <a:t>Spinal injury units</a:t>
            </a:r>
          </a:p>
          <a:p>
            <a:pPr lvl="2"/>
            <a:r>
              <a:rPr lang="en-US" dirty="0" smtClean="0"/>
              <a:t>Fertility and maternity units</a:t>
            </a:r>
          </a:p>
          <a:p>
            <a:pPr lvl="2"/>
            <a:r>
              <a:rPr lang="en-US" dirty="0" smtClean="0"/>
              <a:t>Head injury units</a:t>
            </a:r>
          </a:p>
          <a:p>
            <a:pPr lvl="2"/>
            <a:r>
              <a:rPr lang="en-US" dirty="0" smtClean="0"/>
              <a:t>Child and adolescent services</a:t>
            </a:r>
          </a:p>
          <a:p>
            <a:pPr lvl="2"/>
            <a:r>
              <a:rPr lang="en-US" dirty="0" smtClean="0"/>
              <a:t>Pain management</a:t>
            </a:r>
          </a:p>
          <a:p>
            <a:pPr lvl="2"/>
            <a:r>
              <a:rPr lang="en-US" dirty="0" smtClean="0"/>
              <a:t>Services for older people</a:t>
            </a:r>
          </a:p>
          <a:p>
            <a:pPr lvl="2"/>
            <a:r>
              <a:rPr lang="en-US" dirty="0" smtClean="0"/>
              <a:t>Hospices</a:t>
            </a:r>
          </a:p>
          <a:p>
            <a:pPr lvl="2"/>
            <a:r>
              <a:rPr lang="en-US" dirty="0" smtClean="0"/>
              <a:t>Learning disability units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8081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Statutory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Care Settings</a:t>
            </a:r>
          </a:p>
          <a:p>
            <a:pPr lvl="1"/>
            <a:r>
              <a:rPr lang="en-US" dirty="0" smtClean="0"/>
              <a:t>Adult Services:</a:t>
            </a:r>
          </a:p>
          <a:p>
            <a:pPr lvl="2"/>
            <a:r>
              <a:rPr lang="en-US" dirty="0" smtClean="0"/>
              <a:t>Mental health</a:t>
            </a:r>
          </a:p>
          <a:p>
            <a:pPr lvl="2"/>
            <a:r>
              <a:rPr lang="en-US" dirty="0" smtClean="0"/>
              <a:t>Learning difficulties</a:t>
            </a:r>
          </a:p>
          <a:p>
            <a:pPr lvl="2"/>
            <a:r>
              <a:rPr lang="en-US" dirty="0" smtClean="0"/>
              <a:t>Physical impairment</a:t>
            </a:r>
          </a:p>
          <a:p>
            <a:pPr lvl="2"/>
            <a:r>
              <a:rPr lang="en-US" dirty="0" smtClean="0"/>
              <a:t>Older people’s services</a:t>
            </a:r>
          </a:p>
          <a:p>
            <a:pPr lvl="2"/>
            <a:r>
              <a:rPr lang="en-US" dirty="0" smtClean="0"/>
              <a:t>Generic intake and ‘one-stop shop’ centres</a:t>
            </a:r>
          </a:p>
          <a:p>
            <a:pPr lvl="1"/>
            <a:r>
              <a:rPr lang="en-US" dirty="0" smtClean="0"/>
              <a:t>Children and family services:</a:t>
            </a:r>
          </a:p>
          <a:p>
            <a:pPr lvl="2"/>
            <a:r>
              <a:rPr lang="en-US" dirty="0" smtClean="0"/>
              <a:t>Child protection</a:t>
            </a:r>
          </a:p>
          <a:p>
            <a:pPr lvl="2"/>
            <a:r>
              <a:rPr lang="en-US" dirty="0" smtClean="0"/>
              <a:t>Family support</a:t>
            </a:r>
          </a:p>
          <a:p>
            <a:pPr lvl="2"/>
            <a:r>
              <a:rPr lang="en-US" dirty="0" smtClean="0"/>
              <a:t>Children’s centres</a:t>
            </a:r>
          </a:p>
          <a:p>
            <a:pPr lvl="2"/>
            <a:r>
              <a:rPr lang="en-US" dirty="0" smtClean="0"/>
              <a:t>Family therapy centres</a:t>
            </a:r>
          </a:p>
          <a:p>
            <a:pPr lvl="2"/>
            <a:r>
              <a:rPr lang="en-US" dirty="0" smtClean="0"/>
              <a:t>Child and adolescent services</a:t>
            </a:r>
          </a:p>
          <a:p>
            <a:pPr lvl="2"/>
            <a:r>
              <a:rPr lang="en-US" dirty="0" smtClean="0"/>
              <a:t>Sexual abuse support units.</a:t>
            </a:r>
          </a:p>
        </p:txBody>
      </p:sp>
    </p:spTree>
    <p:extLst>
      <p:ext uri="{BB962C8B-B14F-4D97-AF65-F5344CB8AC3E}">
        <p14:creationId xmlns:p14="http://schemas.microsoft.com/office/powerpoint/2010/main" xmlns="" val="231875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9074"/>
            <a:ext cx="7620000" cy="4581725"/>
          </a:xfrm>
        </p:spPr>
        <p:txBody>
          <a:bodyPr/>
          <a:lstStyle/>
          <a:p>
            <a:r>
              <a:rPr lang="en-US" dirty="0" smtClean="0"/>
              <a:t>Primary education</a:t>
            </a:r>
          </a:p>
          <a:p>
            <a:pPr lvl="1"/>
            <a:r>
              <a:rPr lang="en-US" dirty="0" smtClean="0"/>
              <a:t>Typically from ages 5-11</a:t>
            </a:r>
          </a:p>
          <a:p>
            <a:r>
              <a:rPr lang="en-US" dirty="0" smtClean="0"/>
              <a:t>Secondary education</a:t>
            </a:r>
          </a:p>
          <a:p>
            <a:pPr lvl="1"/>
            <a:r>
              <a:rPr lang="en-US" dirty="0" smtClean="0"/>
              <a:t>Typically from ages 11-16</a:t>
            </a:r>
          </a:p>
          <a:p>
            <a:r>
              <a:rPr lang="en-US" dirty="0" smtClean="0"/>
              <a:t>Further education</a:t>
            </a:r>
          </a:p>
          <a:p>
            <a:pPr lvl="1"/>
            <a:r>
              <a:rPr lang="en-US" dirty="0" smtClean="0"/>
              <a:t>Typically from ages 16-18, however, now including adult learners and degree level training</a:t>
            </a:r>
          </a:p>
          <a:p>
            <a:r>
              <a:rPr lang="en-US" dirty="0" smtClean="0"/>
              <a:t>Higher education</a:t>
            </a:r>
          </a:p>
          <a:p>
            <a:pPr lvl="1"/>
            <a:r>
              <a:rPr lang="en-US" dirty="0" smtClean="0"/>
              <a:t>Typically from ages 18-21, however, now including adult learners with increasing numbers returning to education in later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129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0814"/>
            <a:ext cx="7620000" cy="4289986"/>
          </a:xfrm>
        </p:spPr>
        <p:txBody>
          <a:bodyPr/>
          <a:lstStyle/>
          <a:p>
            <a:r>
              <a:rPr lang="en-US" dirty="0" smtClean="0"/>
              <a:t>Many and varied voluntary service settings, including:</a:t>
            </a:r>
          </a:p>
          <a:p>
            <a:pPr lvl="1"/>
            <a:r>
              <a:rPr lang="en-US" dirty="0" smtClean="0"/>
              <a:t>Adoption services</a:t>
            </a:r>
          </a:p>
          <a:p>
            <a:pPr lvl="1"/>
            <a:r>
              <a:rPr lang="en-US" dirty="0" smtClean="0"/>
              <a:t>Mental health services</a:t>
            </a:r>
          </a:p>
          <a:p>
            <a:pPr lvl="1"/>
            <a:r>
              <a:rPr lang="en-US" dirty="0" smtClean="0"/>
              <a:t>Child and family services</a:t>
            </a:r>
          </a:p>
          <a:p>
            <a:pPr lvl="1"/>
            <a:r>
              <a:rPr lang="en-US" dirty="0" smtClean="0"/>
              <a:t>Services for older people</a:t>
            </a:r>
          </a:p>
          <a:p>
            <a:pPr lvl="1"/>
            <a:r>
              <a:rPr lang="en-US" dirty="0" smtClean="0"/>
              <a:t>Services for people with physical or learning difficulties</a:t>
            </a:r>
          </a:p>
          <a:p>
            <a:pPr lvl="1"/>
            <a:r>
              <a:rPr lang="en-US" dirty="0" smtClean="0"/>
              <a:t>Services meeting a specific social or cultural need (e.g., for specific cultural groups, or groups defined by sexuality)</a:t>
            </a:r>
          </a:p>
          <a:p>
            <a:pPr lvl="1"/>
            <a:r>
              <a:rPr lang="en-US" dirty="0" smtClean="0"/>
              <a:t>Services for specific demographic groups (e.g., young males, street workers, asylum seekers).</a:t>
            </a:r>
          </a:p>
        </p:txBody>
      </p:sp>
    </p:spTree>
    <p:extLst>
      <p:ext uri="{BB962C8B-B14F-4D97-AF65-F5344CB8AC3E}">
        <p14:creationId xmlns:p14="http://schemas.microsoft.com/office/powerpoint/2010/main" xmlns="" val="386348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Counsellors and psychotherapists working self-employed</a:t>
            </a:r>
          </a:p>
          <a:p>
            <a:r>
              <a:rPr lang="en-US" dirty="0" smtClean="0"/>
              <a:t>Will rent or buy premises, or will work from home</a:t>
            </a:r>
          </a:p>
          <a:p>
            <a:r>
              <a:rPr lang="en-US" dirty="0" smtClean="0"/>
              <a:t>Will be responsible for all aspects of therapy provision, including:</a:t>
            </a:r>
          </a:p>
          <a:p>
            <a:pPr lvl="1"/>
            <a:r>
              <a:rPr lang="en-US" dirty="0" smtClean="0"/>
              <a:t>Publicity information</a:t>
            </a:r>
          </a:p>
          <a:p>
            <a:pPr lvl="1"/>
            <a:r>
              <a:rPr lang="en-US" dirty="0" smtClean="0"/>
              <a:t>Fees and contracts</a:t>
            </a:r>
          </a:p>
          <a:p>
            <a:pPr lvl="1"/>
            <a:r>
              <a:rPr lang="en-US" dirty="0" smtClean="0"/>
              <a:t>Location of therapy</a:t>
            </a:r>
          </a:p>
          <a:p>
            <a:pPr lvl="1"/>
            <a:r>
              <a:rPr lang="en-US" dirty="0" smtClean="0"/>
              <a:t>Services offered</a:t>
            </a:r>
          </a:p>
          <a:p>
            <a:pPr lvl="1"/>
            <a:r>
              <a:rPr lang="en-US" dirty="0" smtClean="0"/>
              <a:t>Length of contracts available</a:t>
            </a:r>
          </a:p>
          <a:p>
            <a:pPr lvl="1"/>
            <a:r>
              <a:rPr lang="en-US" dirty="0" smtClean="0"/>
              <a:t>Hours worked, and holiday periods</a:t>
            </a:r>
          </a:p>
          <a:p>
            <a:pPr lvl="1"/>
            <a:r>
              <a:rPr lang="en-US" dirty="0" smtClean="0"/>
              <a:t>Insurance and self-funding for training (continuing professional development).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0805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20</TotalTime>
  <Words>295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Organisations </vt:lpstr>
      <vt:lpstr>Statutory Sector</vt:lpstr>
      <vt:lpstr>Statutory Sector</vt:lpstr>
      <vt:lpstr>Education</vt:lpstr>
      <vt:lpstr>Third Sector</vt:lpstr>
      <vt:lpstr>Independent Practice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 </dc:title>
  <dc:creator>Andrew Reeves</dc:creator>
  <cp:lastModifiedBy>kwharton</cp:lastModifiedBy>
  <cp:revision>5</cp:revision>
  <dcterms:created xsi:type="dcterms:W3CDTF">2012-09-25T09:38:18Z</dcterms:created>
  <dcterms:modified xsi:type="dcterms:W3CDTF">2012-12-06T16:29:27Z</dcterms:modified>
</cp:coreProperties>
</file>