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 id="260" r:id="rId6"/>
    <p:sldId id="261" r:id="rId7"/>
    <p:sldId id="26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rek" initials="d"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GB"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12/6/2012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12/6/2012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12/6/2012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12/6/2012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GB"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12/6/2012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GB"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12/6/2012</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12/6/2012</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2215510"/>
          </a:xfrm>
        </p:spPr>
        <p:txBody>
          <a:bodyPr/>
          <a:lstStyle/>
          <a:p>
            <a:r>
              <a:rPr lang="en-US" dirty="0" smtClean="0"/>
              <a:t>Modalities in Practice</a:t>
            </a:r>
            <a:endParaRPr lang="en-US" dirty="0"/>
          </a:p>
        </p:txBody>
      </p:sp>
      <p:sp>
        <p:nvSpPr>
          <p:cNvPr id="3" name="Subtitle 2"/>
          <p:cNvSpPr>
            <a:spLocks noGrp="1"/>
          </p:cNvSpPr>
          <p:nvPr>
            <p:ph type="subTitle" idx="1"/>
          </p:nvPr>
        </p:nvSpPr>
        <p:spPr>
          <a:xfrm>
            <a:off x="685800" y="4572000"/>
            <a:ext cx="6989404" cy="1066800"/>
          </a:xfrm>
        </p:spPr>
        <p:txBody>
          <a:bodyPr>
            <a:normAutofit fontScale="85000" lnSpcReduction="10000"/>
          </a:bodyPr>
          <a:lstStyle/>
          <a:p>
            <a:r>
              <a:rPr lang="en-US" dirty="0" smtClean="0"/>
              <a:t>In Counselling and Psychotherapy</a:t>
            </a:r>
          </a:p>
          <a:p>
            <a:endParaRPr lang="en-US" dirty="0"/>
          </a:p>
          <a:p>
            <a:r>
              <a:rPr lang="en-US" i="1" dirty="0" smtClean="0"/>
              <a:t>An Introduction to Counselling and Psychotherapy: From Theory to Practice</a:t>
            </a:r>
            <a:endParaRPr lang="en-US" i="1" dirty="0"/>
          </a:p>
        </p:txBody>
      </p:sp>
    </p:spTree>
    <p:extLst>
      <p:ext uri="{BB962C8B-B14F-4D97-AF65-F5344CB8AC3E}">
        <p14:creationId xmlns="" xmlns:p14="http://schemas.microsoft.com/office/powerpoint/2010/main" val="3248540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Modalities</a:t>
            </a:r>
            <a:endParaRPr lang="en-US" dirty="0"/>
          </a:p>
        </p:txBody>
      </p:sp>
      <p:sp>
        <p:nvSpPr>
          <p:cNvPr id="3" name="Content Placeholder 2"/>
          <p:cNvSpPr>
            <a:spLocks noGrp="1"/>
          </p:cNvSpPr>
          <p:nvPr>
            <p:ph idx="1"/>
          </p:nvPr>
        </p:nvSpPr>
        <p:spPr/>
        <p:txBody>
          <a:bodyPr/>
          <a:lstStyle/>
          <a:p>
            <a:r>
              <a:rPr lang="en-US" dirty="0" smtClean="0"/>
              <a:t>It is said there is in excess of 450 different approaches to counselling and psychotherapy</a:t>
            </a:r>
          </a:p>
          <a:p>
            <a:r>
              <a:rPr lang="en-US" dirty="0" smtClean="0"/>
              <a:t>Much debate as to the relative efficacy of different approaches</a:t>
            </a:r>
          </a:p>
          <a:p>
            <a:r>
              <a:rPr lang="en-US" dirty="0" smtClean="0"/>
              <a:t>Training closely linked to modality</a:t>
            </a:r>
          </a:p>
          <a:p>
            <a:r>
              <a:rPr lang="en-US" dirty="0" smtClean="0"/>
              <a:t>The majority of the mainstream approaches can be considered under one of four primary ‘umbrella’ headings:</a:t>
            </a:r>
          </a:p>
          <a:p>
            <a:pPr lvl="1"/>
            <a:r>
              <a:rPr lang="en-US" dirty="0" smtClean="0"/>
              <a:t>Psychodynamic approaches</a:t>
            </a:r>
          </a:p>
          <a:p>
            <a:pPr lvl="1"/>
            <a:r>
              <a:rPr lang="en-US" dirty="0" smtClean="0"/>
              <a:t>Humanistic approaches</a:t>
            </a:r>
          </a:p>
          <a:p>
            <a:pPr lvl="1"/>
            <a:r>
              <a:rPr lang="en-US" dirty="0" smtClean="0"/>
              <a:t>Cognitive-behavioural approaches</a:t>
            </a:r>
          </a:p>
          <a:p>
            <a:pPr lvl="1"/>
            <a:r>
              <a:rPr lang="en-US" dirty="0" smtClean="0"/>
              <a:t>Integrative or pluralistic approaches.</a:t>
            </a:r>
            <a:endParaRPr lang="en-US" dirty="0"/>
          </a:p>
        </p:txBody>
      </p:sp>
    </p:spTree>
    <p:extLst>
      <p:ext uri="{BB962C8B-B14F-4D97-AF65-F5344CB8AC3E}">
        <p14:creationId xmlns="" xmlns:p14="http://schemas.microsoft.com/office/powerpoint/2010/main" val="1352089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Psychodynamic Approach</a:t>
            </a:r>
            <a:endParaRPr lang="en-US" dirty="0"/>
          </a:p>
        </p:txBody>
      </p:sp>
      <p:sp>
        <p:nvSpPr>
          <p:cNvPr id="3" name="Content Placeholder 2"/>
          <p:cNvSpPr>
            <a:spLocks noGrp="1"/>
          </p:cNvSpPr>
          <p:nvPr>
            <p:ph idx="1"/>
          </p:nvPr>
        </p:nvSpPr>
        <p:spPr/>
        <p:txBody>
          <a:bodyPr/>
          <a:lstStyle/>
          <a:p>
            <a:r>
              <a:rPr lang="en-US" dirty="0" smtClean="0"/>
              <a:t>Psychoanalysis shaped and informed by work of Freud (1856–1939) and his contemporaries, including Jung </a:t>
            </a:r>
            <a:r>
              <a:rPr lang="en-US" dirty="0"/>
              <a:t>1875–1961)</a:t>
            </a:r>
            <a:r>
              <a:rPr lang="en-US" dirty="0" smtClean="0"/>
              <a:t>, Adler </a:t>
            </a:r>
            <a:r>
              <a:rPr lang="en-US" dirty="0"/>
              <a:t>(1870–1937</a:t>
            </a:r>
            <a:r>
              <a:rPr lang="en-US" dirty="0" smtClean="0"/>
              <a:t>)</a:t>
            </a:r>
            <a:r>
              <a:rPr lang="en-US" dirty="0"/>
              <a:t> </a:t>
            </a:r>
            <a:r>
              <a:rPr lang="en-US" dirty="0" smtClean="0"/>
              <a:t>and Klein </a:t>
            </a:r>
            <a:r>
              <a:rPr lang="en-US" dirty="0"/>
              <a:t>(1882–1960</a:t>
            </a:r>
            <a:r>
              <a:rPr lang="en-US" dirty="0" smtClean="0"/>
              <a:t>)</a:t>
            </a:r>
          </a:p>
          <a:p>
            <a:r>
              <a:rPr lang="en-US" dirty="0" smtClean="0"/>
              <a:t>Contemporary psychodynamic practice, while informed by ideas from psychoanalysis, also informed by theories of attachment developed initially by Bowlby (1907–1990)</a:t>
            </a:r>
          </a:p>
          <a:p>
            <a:r>
              <a:rPr lang="en-US" dirty="0" smtClean="0"/>
              <a:t>Therapeutic work strongly incorporates concepts of the unconscious and how that shapes and informs thoughts, feelings and behaviours</a:t>
            </a:r>
          </a:p>
          <a:p>
            <a:r>
              <a:rPr lang="en-US" dirty="0" smtClean="0"/>
              <a:t>Task of therapy includes bringing unconscious processes into conscious awareness</a:t>
            </a:r>
          </a:p>
          <a:p>
            <a:r>
              <a:rPr lang="en-US" dirty="0" smtClean="0"/>
              <a:t>Key concepts include transference, countertransference, object relationships and projective identification.</a:t>
            </a:r>
            <a:endParaRPr lang="en-US" dirty="0"/>
          </a:p>
          <a:p>
            <a:endParaRPr lang="en-US" dirty="0"/>
          </a:p>
        </p:txBody>
      </p:sp>
    </p:spTree>
    <p:extLst>
      <p:ext uri="{BB962C8B-B14F-4D97-AF65-F5344CB8AC3E}">
        <p14:creationId xmlns="" xmlns:p14="http://schemas.microsoft.com/office/powerpoint/2010/main" val="3898405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Humanistic Approaches</a:t>
            </a:r>
            <a:endParaRPr lang="en-US" dirty="0"/>
          </a:p>
        </p:txBody>
      </p:sp>
      <p:sp>
        <p:nvSpPr>
          <p:cNvPr id="3" name="Content Placeholder 2"/>
          <p:cNvSpPr>
            <a:spLocks noGrp="1"/>
          </p:cNvSpPr>
          <p:nvPr>
            <p:ph idx="1"/>
          </p:nvPr>
        </p:nvSpPr>
        <p:spPr/>
        <p:txBody>
          <a:bodyPr/>
          <a:lstStyle/>
          <a:p>
            <a:r>
              <a:rPr lang="en-US" dirty="0" smtClean="0"/>
              <a:t>Humanistic approaches developed in the US in the 1940s and 1950s onwards, drawing on concepts of humanistic psychology</a:t>
            </a:r>
          </a:p>
          <a:p>
            <a:r>
              <a:rPr lang="en-US" dirty="0" smtClean="0"/>
              <a:t>Many of the concepts of psychoanalysis and behavioural therapy were rejected by key theorists, including Maslow (1908–1970), Rogers (1902–1987) and </a:t>
            </a:r>
            <a:r>
              <a:rPr lang="is-IS" dirty="0"/>
              <a:t>Moustakas (b. 1923) </a:t>
            </a:r>
          </a:p>
          <a:p>
            <a:r>
              <a:rPr lang="en-US" dirty="0" smtClean="0"/>
              <a:t>Rogers’ assertion was that individuals, given the right conditions, have the capacity to change and move towards a position of health and growth</a:t>
            </a:r>
          </a:p>
          <a:p>
            <a:r>
              <a:rPr lang="en-US" dirty="0" smtClean="0"/>
              <a:t>A number of discrete approaches come under the ‘humanistic’ umbrella, each with specific theoretical concepts, including: person-centred; gestalt; and transactional analysis.</a:t>
            </a:r>
          </a:p>
          <a:p>
            <a:endParaRPr lang="en-US" dirty="0"/>
          </a:p>
        </p:txBody>
      </p:sp>
    </p:spTree>
    <p:extLst>
      <p:ext uri="{BB962C8B-B14F-4D97-AF65-F5344CB8AC3E}">
        <p14:creationId xmlns="" xmlns:p14="http://schemas.microsoft.com/office/powerpoint/2010/main" val="2141555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Cognitive-Behavioural Approach</a:t>
            </a:r>
            <a:endParaRPr lang="en-US" sz="4400" dirty="0"/>
          </a:p>
        </p:txBody>
      </p:sp>
      <p:sp>
        <p:nvSpPr>
          <p:cNvPr id="3" name="Content Placeholder 2"/>
          <p:cNvSpPr>
            <a:spLocks noGrp="1"/>
          </p:cNvSpPr>
          <p:nvPr>
            <p:ph idx="1"/>
          </p:nvPr>
        </p:nvSpPr>
        <p:spPr>
          <a:xfrm>
            <a:off x="457200" y="1600199"/>
            <a:ext cx="7620000" cy="5005407"/>
          </a:xfrm>
        </p:spPr>
        <p:txBody>
          <a:bodyPr>
            <a:normAutofit/>
          </a:bodyPr>
          <a:lstStyle/>
          <a:p>
            <a:r>
              <a:rPr lang="en-US" dirty="0" smtClean="0"/>
              <a:t>Cognitive-behavioural approaches (therapy) (CBT) are an integration of behavioural and cognitive therapy </a:t>
            </a:r>
          </a:p>
          <a:p>
            <a:r>
              <a:rPr lang="en-US" dirty="0" smtClean="0"/>
              <a:t>Early proponents of behaviourism included Pavlov (1849–1936</a:t>
            </a:r>
            <a:r>
              <a:rPr lang="en-US" dirty="0"/>
              <a:t>) </a:t>
            </a:r>
            <a:r>
              <a:rPr lang="en-US" dirty="0" smtClean="0"/>
              <a:t>and B. F. Skinner (1904–1990), while key theorists of cognitive therapy include Beck </a:t>
            </a:r>
            <a:r>
              <a:rPr lang="en-US" dirty="0"/>
              <a:t>(b. 1921) and </a:t>
            </a:r>
            <a:r>
              <a:rPr lang="en-US" dirty="0" smtClean="0"/>
              <a:t>Ellis </a:t>
            </a:r>
            <a:r>
              <a:rPr lang="en-US" dirty="0"/>
              <a:t>(</a:t>
            </a:r>
            <a:r>
              <a:rPr lang="en-US" dirty="0" smtClean="0"/>
              <a:t>1913–2007)</a:t>
            </a:r>
          </a:p>
          <a:p>
            <a:r>
              <a:rPr lang="en-US" dirty="0" smtClean="0"/>
              <a:t>CBT assumes that change in behaviour and cognition (thinking) can lead to change at an emotional level, thus leading to a reduction in distress and the alleviation of symptoms</a:t>
            </a:r>
          </a:p>
          <a:p>
            <a:r>
              <a:rPr lang="en-US" dirty="0" smtClean="0"/>
              <a:t>There are a number of approaches that fall under the CBT umbrella, including Rational Emotive Behaviour Therapy (REBT), Cognitive Analytic Therapy (CAT) and Compassion-Based Therapy.</a:t>
            </a:r>
          </a:p>
          <a:p>
            <a:endParaRPr lang="en-US" dirty="0"/>
          </a:p>
          <a:p>
            <a:endParaRPr lang="en-US" dirty="0"/>
          </a:p>
          <a:p>
            <a:endParaRPr lang="en-US" dirty="0"/>
          </a:p>
          <a:p>
            <a:endParaRPr lang="en-US" dirty="0"/>
          </a:p>
        </p:txBody>
      </p:sp>
    </p:spTree>
    <p:extLst>
      <p:ext uri="{BB962C8B-B14F-4D97-AF65-F5344CB8AC3E}">
        <p14:creationId xmlns="" xmlns:p14="http://schemas.microsoft.com/office/powerpoint/2010/main" val="494118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Integrative &amp; Pluralistic Approaches</a:t>
            </a:r>
            <a:endParaRPr lang="en-US" sz="4000" dirty="0"/>
          </a:p>
        </p:txBody>
      </p:sp>
      <p:sp>
        <p:nvSpPr>
          <p:cNvPr id="3" name="Content Placeholder 2"/>
          <p:cNvSpPr>
            <a:spLocks noGrp="1"/>
          </p:cNvSpPr>
          <p:nvPr>
            <p:ph idx="1"/>
          </p:nvPr>
        </p:nvSpPr>
        <p:spPr/>
        <p:txBody>
          <a:bodyPr>
            <a:normAutofit/>
          </a:bodyPr>
          <a:lstStyle/>
          <a:p>
            <a:r>
              <a:rPr lang="en-US" dirty="0" smtClean="0"/>
              <a:t>Integrative therapy draws on a number of principles and ideas from key therapies and integrate them into a new whole (e.g., drawing from psychodynamic and person-centred therapies)</a:t>
            </a:r>
          </a:p>
          <a:p>
            <a:r>
              <a:rPr lang="en-US" dirty="0" smtClean="0"/>
              <a:t>Integrative approaches are distinct from eclectic approaches, where the latter draws on techniques and interventions in a ‘as and when’ basis</a:t>
            </a:r>
          </a:p>
          <a:p>
            <a:r>
              <a:rPr lang="en-US" dirty="0" smtClean="0"/>
              <a:t>Cooper and McLeod (2010, p. 9) state that a pluralistic approach is based on the, ‘</a:t>
            </a:r>
            <a:r>
              <a:rPr lang="en-US" i="1" dirty="0" smtClean="0"/>
              <a:t>assumption </a:t>
            </a:r>
            <a:r>
              <a:rPr lang="en-US" i="1" dirty="0"/>
              <a:t>that different clients are likely to benefit from different therapeutic methods at different points in time, and that therapists should work </a:t>
            </a:r>
            <a:r>
              <a:rPr lang="en-US" i="1" dirty="0" smtClean="0"/>
              <a:t>collaboratively </a:t>
            </a:r>
            <a:r>
              <a:rPr lang="en-US" i="1" dirty="0"/>
              <a:t>with clients to help them identify what they want from therapy and how they might achieve it</a:t>
            </a:r>
            <a:r>
              <a:rPr lang="en-US" i="1" dirty="0" smtClean="0"/>
              <a:t>.</a:t>
            </a:r>
            <a:r>
              <a:rPr lang="en-US" dirty="0" smtClean="0"/>
              <a:t>’</a:t>
            </a:r>
          </a:p>
          <a:p>
            <a:pPr marL="114300" indent="0" algn="r">
              <a:buNone/>
            </a:pPr>
            <a:r>
              <a:rPr lang="en-US" sz="1100" dirty="0"/>
              <a:t>Cooper, M. and McLeod, J. (2010) </a:t>
            </a:r>
            <a:r>
              <a:rPr lang="en-US" sz="1100" i="1" dirty="0"/>
              <a:t>Pluralistic Counselling and Psychotherapy. </a:t>
            </a:r>
            <a:r>
              <a:rPr lang="en-US" sz="1100" dirty="0"/>
              <a:t>London: </a:t>
            </a:r>
            <a:r>
              <a:rPr lang="en-US" sz="1100" dirty="0" smtClean="0"/>
              <a:t>Sage.</a:t>
            </a:r>
            <a:endParaRPr lang="en-US" sz="1100" dirty="0"/>
          </a:p>
          <a:p>
            <a:endParaRPr lang="en-US" dirty="0"/>
          </a:p>
          <a:p>
            <a:endParaRPr lang="en-US" dirty="0"/>
          </a:p>
        </p:txBody>
      </p:sp>
    </p:spTree>
    <p:extLst>
      <p:ext uri="{BB962C8B-B14F-4D97-AF65-F5344CB8AC3E}">
        <p14:creationId xmlns="" xmlns:p14="http://schemas.microsoft.com/office/powerpoint/2010/main" val="3098253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in Practice</a:t>
            </a:r>
            <a:endParaRPr lang="en-US" dirty="0"/>
          </a:p>
        </p:txBody>
      </p:sp>
      <p:sp>
        <p:nvSpPr>
          <p:cNvPr id="3" name="Content Placeholder 2"/>
          <p:cNvSpPr>
            <a:spLocks noGrp="1"/>
          </p:cNvSpPr>
          <p:nvPr>
            <p:ph idx="1"/>
          </p:nvPr>
        </p:nvSpPr>
        <p:spPr/>
        <p:txBody>
          <a:bodyPr>
            <a:normAutofit/>
          </a:bodyPr>
          <a:lstStyle/>
          <a:p>
            <a:r>
              <a:rPr lang="en-US" dirty="0" smtClean="0"/>
              <a:t>All main approaches outlined here can be found in a variety of settings, including:</a:t>
            </a:r>
          </a:p>
          <a:p>
            <a:pPr lvl="1"/>
            <a:r>
              <a:rPr lang="en-US" dirty="0" smtClean="0"/>
              <a:t>Health care settings, including primary and secondary care</a:t>
            </a:r>
          </a:p>
          <a:p>
            <a:pPr lvl="1"/>
            <a:r>
              <a:rPr lang="en-US" dirty="0" smtClean="0"/>
              <a:t>Social care settings</a:t>
            </a:r>
          </a:p>
          <a:p>
            <a:pPr lvl="1"/>
            <a:r>
              <a:rPr lang="en-US" dirty="0" smtClean="0"/>
              <a:t>The third sector</a:t>
            </a:r>
          </a:p>
          <a:p>
            <a:pPr lvl="1"/>
            <a:r>
              <a:rPr lang="en-US" dirty="0" smtClean="0"/>
              <a:t>Independent practice</a:t>
            </a:r>
          </a:p>
          <a:p>
            <a:r>
              <a:rPr lang="en-US" dirty="0" smtClean="0"/>
              <a:t>The last few years has seen a particular emergence of CBT in health-care settings, partly due to an abundance of quantitative research evidence (e.g., RCTs), and partly due to the commissioning of IAPT services for adults and latterly for children and young people</a:t>
            </a:r>
          </a:p>
          <a:p>
            <a:r>
              <a:rPr lang="en-US" dirty="0" smtClean="0"/>
              <a:t>Research evidence supports the use of all four umbrella approaches with a range of different client presentations.</a:t>
            </a:r>
          </a:p>
        </p:txBody>
      </p:sp>
    </p:spTree>
    <p:extLst>
      <p:ext uri="{BB962C8B-B14F-4D97-AF65-F5344CB8AC3E}">
        <p14:creationId xmlns="" xmlns:p14="http://schemas.microsoft.com/office/powerpoint/2010/main" val="32293897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92</TotalTime>
  <Words>644</Words>
  <Application>Microsoft Office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Modalities in Practice</vt:lpstr>
      <vt:lpstr>Overview of Modalities</vt:lpstr>
      <vt:lpstr>Psychodynamic Approach</vt:lpstr>
      <vt:lpstr>Humanistic Approaches</vt:lpstr>
      <vt:lpstr>Cognitive-Behavioural Approach</vt:lpstr>
      <vt:lpstr>Integrative &amp; Pluralistic Approaches</vt:lpstr>
      <vt:lpstr>Approaches in Practice</vt:lpstr>
    </vt:vector>
  </TitlesOfParts>
  <Company>The University of Liverpool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Modalities in Practice</dc:title>
  <dc:creator>Andrew Reeves</dc:creator>
  <cp:lastModifiedBy>kwharton</cp:lastModifiedBy>
  <cp:revision>13</cp:revision>
  <dcterms:created xsi:type="dcterms:W3CDTF">2012-09-30T15:22:20Z</dcterms:created>
  <dcterms:modified xsi:type="dcterms:W3CDTF">2012-12-06T16:29:13Z</dcterms:modified>
</cp:coreProperties>
</file>