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rek"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308"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12/6/2012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12/6/2012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GB"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12/6/2012</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12/6/2012</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Key Skills</a:t>
            </a:r>
            <a:endParaRPr lang="en-US" dirty="0"/>
          </a:p>
        </p:txBody>
      </p:sp>
      <p:sp>
        <p:nvSpPr>
          <p:cNvPr id="3" name="Subtitle 2"/>
          <p:cNvSpPr>
            <a:spLocks noGrp="1"/>
          </p:cNvSpPr>
          <p:nvPr>
            <p:ph type="subTitle" idx="1"/>
          </p:nvPr>
        </p:nvSpPr>
        <p:spPr>
          <a:xfrm>
            <a:off x="685799" y="4572000"/>
            <a:ext cx="7295935" cy="1066800"/>
          </a:xfrm>
        </p:spPr>
        <p:txBody>
          <a:bodyPr>
            <a:normAutofit fontScale="85000" lnSpcReduction="10000"/>
          </a:bodyPr>
          <a:lstStyle/>
          <a:p>
            <a:r>
              <a:rPr lang="en-US" dirty="0" smtClean="0"/>
              <a:t>In Counselling and Psychotherapy</a:t>
            </a:r>
          </a:p>
          <a:p>
            <a:endParaRPr lang="en-US" dirty="0"/>
          </a:p>
          <a:p>
            <a:r>
              <a:rPr lang="en-US" i="1" dirty="0" smtClean="0"/>
              <a:t>An Introduction to Counselling and Psychotherapy: From Theory to Practice</a:t>
            </a:r>
            <a:endParaRPr lang="en-US" i="1" dirty="0"/>
          </a:p>
        </p:txBody>
      </p:sp>
    </p:spTree>
    <p:extLst>
      <p:ext uri="{BB962C8B-B14F-4D97-AF65-F5344CB8AC3E}">
        <p14:creationId xmlns="" xmlns:p14="http://schemas.microsoft.com/office/powerpoint/2010/main" val="3162788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Highlighting ‘Edge of Awareness’</a:t>
            </a:r>
            <a:endParaRPr lang="en-US" sz="44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533313961"/>
              </p:ext>
            </p:extLst>
          </p:nvPr>
        </p:nvGraphicFramePr>
        <p:xfrm>
          <a:off x="457200" y="1600200"/>
          <a:ext cx="7620000" cy="2743200"/>
        </p:xfrm>
        <a:graphic>
          <a:graphicData uri="http://schemas.openxmlformats.org/drawingml/2006/table">
            <a:tbl>
              <a:tblPr firstRow="1" bandRow="1">
                <a:tableStyleId>{5DA37D80-6434-44D0-A028-1B22A696006F}</a:tableStyleId>
              </a:tblPr>
              <a:tblGrid>
                <a:gridCol w="1207491"/>
                <a:gridCol w="6412509"/>
              </a:tblGrid>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We ended up having this almighty argument – it was awful. She was going on about what I should do about stuff and ... well ... I just blew – lost it! Another relationship ended ... again! </a:t>
                      </a:r>
                      <a:endParaRPr lang="en-US" b="0" dirty="0">
                        <a:effectLst/>
                      </a:endParaRPr>
                    </a:p>
                  </a:txBody>
                  <a:tcPr/>
                </a:tc>
              </a:tr>
              <a:tr h="370840">
                <a:tc>
                  <a:txBody>
                    <a:bodyPr/>
                    <a:lstStyle/>
                    <a:p>
                      <a:r>
                        <a:rPr lang="en-US" b="0" dirty="0" smtClean="0"/>
                        <a:t>Therapist</a:t>
                      </a:r>
                      <a:endParaRPr lang="en-US" b="0" dirty="0"/>
                    </a:p>
                  </a:txBody>
                  <a:tcPr/>
                </a:tc>
                <a:tc>
                  <a:txBody>
                    <a:bodyPr/>
                    <a:lstStyle/>
                    <a:p>
                      <a:r>
                        <a:rPr lang="en-US" sz="1800" b="0" kern="1200" dirty="0" smtClean="0">
                          <a:solidFill>
                            <a:schemeClr val="tx1"/>
                          </a:solidFill>
                          <a:effectLst/>
                          <a:latin typeface="+mn-lt"/>
                          <a:ea typeface="+mn-ea"/>
                          <a:cs typeface="+mn-cs"/>
                        </a:rPr>
                        <a:t>I’m thinking about the other times when you have ‘lost it’; I’m thinking about how often it seems to be something to do with being told what to do, about not being in control? </a:t>
                      </a:r>
                      <a:endParaRPr lang="en-US" b="0" dirty="0">
                        <a:effectLst/>
                      </a:endParaRPr>
                    </a:p>
                  </a:txBody>
                  <a:tcPr/>
                </a:tc>
              </a:tr>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Oh goodness yes! Yes, it is! I hate it, I hate being told what to do. My sister always used to do that to me when I was younger – always pushing me around. I’d really get pissed about it. </a:t>
                      </a:r>
                      <a:endParaRPr lang="en-US" b="0" dirty="0">
                        <a:effectLst/>
                      </a:endParaRPr>
                    </a:p>
                  </a:txBody>
                  <a:tcPr/>
                </a:tc>
              </a:tr>
            </a:tbl>
          </a:graphicData>
        </a:graphic>
      </p:graphicFrame>
      <p:sp>
        <p:nvSpPr>
          <p:cNvPr id="5" name="TextBox 4"/>
          <p:cNvSpPr txBox="1"/>
          <p:nvPr/>
        </p:nvSpPr>
        <p:spPr>
          <a:xfrm>
            <a:off x="457200" y="4431156"/>
            <a:ext cx="7619999" cy="1754327"/>
          </a:xfrm>
          <a:prstGeom prst="rect">
            <a:avLst/>
          </a:prstGeom>
          <a:noFill/>
        </p:spPr>
        <p:txBody>
          <a:bodyPr wrap="square" rtlCol="0">
            <a:spAutoFit/>
          </a:bodyPr>
          <a:lstStyle/>
          <a:p>
            <a:pPr algn="ctr"/>
            <a:r>
              <a:rPr lang="en-US" dirty="0"/>
              <a:t>The client has not made any links himself concerning the arguments he has in relationships</a:t>
            </a:r>
            <a:r>
              <a:rPr lang="en-US" dirty="0" smtClean="0"/>
              <a:t>. The </a:t>
            </a:r>
            <a:r>
              <a:rPr lang="en-US" dirty="0"/>
              <a:t>therapist tentatively offers a link – not in a way that interprets the client’s narrative, but rather as a way of holding similarities together for the client to reflect on them</a:t>
            </a:r>
            <a:r>
              <a:rPr lang="en-US" dirty="0" smtClean="0"/>
              <a:t>. This </a:t>
            </a:r>
            <a:r>
              <a:rPr lang="en-US" dirty="0"/>
              <a:t>has a profound impact on the client, who suddenly begins </a:t>
            </a:r>
            <a:r>
              <a:rPr lang="en-US" dirty="0" smtClean="0"/>
              <a:t>to </a:t>
            </a:r>
            <a:r>
              <a:rPr lang="en-US" dirty="0"/>
              <a:t>make connections. </a:t>
            </a:r>
          </a:p>
          <a:p>
            <a:endParaRPr lang="en-US" dirty="0"/>
          </a:p>
        </p:txBody>
      </p:sp>
    </p:spTree>
    <p:extLst>
      <p:ext uri="{BB962C8B-B14F-4D97-AF65-F5344CB8AC3E}">
        <p14:creationId xmlns="" xmlns:p14="http://schemas.microsoft.com/office/powerpoint/2010/main" val="4084037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940232611"/>
              </p:ext>
            </p:extLst>
          </p:nvPr>
        </p:nvGraphicFramePr>
        <p:xfrm>
          <a:off x="457200" y="1600200"/>
          <a:ext cx="7620000" cy="1381760"/>
        </p:xfrm>
        <a:graphic>
          <a:graphicData uri="http://schemas.openxmlformats.org/drawingml/2006/table">
            <a:tbl>
              <a:tblPr firstRow="1" bandRow="1">
                <a:tableStyleId>{5DA37D80-6434-44D0-A028-1B22A696006F}</a:tableStyleId>
              </a:tblPr>
              <a:tblGrid>
                <a:gridCol w="1207491"/>
                <a:gridCol w="6412509"/>
              </a:tblGrid>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Sometimes I just feel utterly hopeless. Like a big cloud descending on me – just overwhelmed. Utterly, utterly overwhelmed. </a:t>
                      </a:r>
                      <a:endParaRPr lang="en-US" b="0" dirty="0">
                        <a:effectLst/>
                      </a:endParaRPr>
                    </a:p>
                  </a:txBody>
                  <a:tcPr/>
                </a:tc>
              </a:tr>
              <a:tr h="370840">
                <a:tc>
                  <a:txBody>
                    <a:bodyPr/>
                    <a:lstStyle/>
                    <a:p>
                      <a:r>
                        <a:rPr lang="en-US" b="0" dirty="0" smtClean="0"/>
                        <a:t>Therapist</a:t>
                      </a:r>
                      <a:endParaRPr lang="en-US" b="0" dirty="0"/>
                    </a:p>
                  </a:txBody>
                  <a:tcPr/>
                </a:tc>
                <a:tc>
                  <a:txBody>
                    <a:bodyPr/>
                    <a:lstStyle/>
                    <a:p>
                      <a:r>
                        <a:rPr lang="en-US" sz="1800" b="0" kern="1200" dirty="0" smtClean="0">
                          <a:solidFill>
                            <a:schemeClr val="tx1"/>
                          </a:solidFill>
                          <a:effectLst/>
                          <a:latin typeface="+mn-lt"/>
                          <a:ea typeface="+mn-ea"/>
                          <a:cs typeface="+mn-cs"/>
                        </a:rPr>
                        <a:t>Like a big could descending – utterly overwhelmed. </a:t>
                      </a:r>
                      <a:endParaRPr lang="en-US" b="0" dirty="0">
                        <a:effectLst/>
                      </a:endParaRPr>
                    </a:p>
                  </a:txBody>
                  <a:tcPr/>
                </a:tc>
              </a:tr>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Yes, it’s so smothering. </a:t>
                      </a:r>
                      <a:endParaRPr lang="en-US" b="0" dirty="0">
                        <a:effectLst/>
                      </a:endParaRPr>
                    </a:p>
                  </a:txBody>
                  <a:tcPr/>
                </a:tc>
              </a:tr>
            </a:tbl>
          </a:graphicData>
        </a:graphic>
      </p:graphicFrame>
      <p:sp>
        <p:nvSpPr>
          <p:cNvPr id="5" name="TextBox 4"/>
          <p:cNvSpPr txBox="1"/>
          <p:nvPr/>
        </p:nvSpPr>
        <p:spPr>
          <a:xfrm>
            <a:off x="457200" y="3825464"/>
            <a:ext cx="7619999" cy="1200329"/>
          </a:xfrm>
          <a:prstGeom prst="rect">
            <a:avLst/>
          </a:prstGeom>
          <a:noFill/>
        </p:spPr>
        <p:txBody>
          <a:bodyPr wrap="square" rtlCol="0">
            <a:spAutoFit/>
          </a:bodyPr>
          <a:lstStyle/>
          <a:p>
            <a:pPr algn="ctr"/>
            <a:r>
              <a:rPr lang="en-US" dirty="0"/>
              <a:t>The therapist uses the client’s narrative without adding anything new: they just reflect the words back for the client to hear</a:t>
            </a:r>
            <a:r>
              <a:rPr lang="en-US" dirty="0" smtClean="0"/>
              <a:t>. This </a:t>
            </a:r>
            <a:r>
              <a:rPr lang="en-US" dirty="0"/>
              <a:t>helps the client to make more sense of their experience and move forward, in this instance to a sense of being ‘smothered’ by their hopelessness. </a:t>
            </a:r>
          </a:p>
        </p:txBody>
      </p:sp>
    </p:spTree>
    <p:extLst>
      <p:ext uri="{BB962C8B-B14F-4D97-AF65-F5344CB8AC3E}">
        <p14:creationId xmlns="" xmlns:p14="http://schemas.microsoft.com/office/powerpoint/2010/main" val="123210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Exploration</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458870272"/>
              </p:ext>
            </p:extLst>
          </p:nvPr>
        </p:nvGraphicFramePr>
        <p:xfrm>
          <a:off x="457200" y="1600200"/>
          <a:ext cx="7620000" cy="1920240"/>
        </p:xfrm>
        <a:graphic>
          <a:graphicData uri="http://schemas.openxmlformats.org/drawingml/2006/table">
            <a:tbl>
              <a:tblPr firstRow="1" bandRow="1">
                <a:tableStyleId>{5DA37D80-6434-44D0-A028-1B22A696006F}</a:tableStyleId>
              </a:tblPr>
              <a:tblGrid>
                <a:gridCol w="1207491"/>
                <a:gridCol w="6412509"/>
              </a:tblGrid>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I look in the mirror and I feel so disgusted. I mean, I feel so fat and ugly and the rest of my body... well ... y’know, it’s awful. </a:t>
                      </a:r>
                      <a:endParaRPr lang="en-US" b="0" dirty="0">
                        <a:effectLst/>
                      </a:endParaRPr>
                    </a:p>
                  </a:txBody>
                  <a:tcPr/>
                </a:tc>
              </a:tr>
              <a:tr h="370840">
                <a:tc>
                  <a:txBody>
                    <a:bodyPr/>
                    <a:lstStyle/>
                    <a:p>
                      <a:r>
                        <a:rPr lang="en-US" b="0" dirty="0" smtClean="0"/>
                        <a:t>Therapist</a:t>
                      </a:r>
                      <a:endParaRPr lang="en-US" b="0" dirty="0"/>
                    </a:p>
                  </a:txBody>
                  <a:tcPr/>
                </a:tc>
                <a:tc>
                  <a:txBody>
                    <a:bodyPr/>
                    <a:lstStyle/>
                    <a:p>
                      <a:r>
                        <a:rPr lang="en-US" sz="1800" b="0" kern="1200" dirty="0" smtClean="0">
                          <a:solidFill>
                            <a:schemeClr val="tx1"/>
                          </a:solidFill>
                          <a:effectLst/>
                          <a:latin typeface="+mn-lt"/>
                          <a:ea typeface="+mn-ea"/>
                          <a:cs typeface="+mn-cs"/>
                        </a:rPr>
                        <a:t>Can you tell me a little bit more about the rest of your body – what is it about your body that is awful? </a:t>
                      </a:r>
                      <a:endParaRPr lang="en-US" b="0" dirty="0">
                        <a:effectLst/>
                      </a:endParaRPr>
                    </a:p>
                  </a:txBody>
                  <a:tcPr/>
                </a:tc>
              </a:tr>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I’m too tall and too fat. I think I am completely out of proportion – it’s all so ugly. </a:t>
                      </a:r>
                      <a:endParaRPr lang="en-US" b="0" dirty="0">
                        <a:effectLst/>
                      </a:endParaRPr>
                    </a:p>
                  </a:txBody>
                  <a:tcPr/>
                </a:tc>
              </a:tr>
            </a:tbl>
          </a:graphicData>
        </a:graphic>
      </p:graphicFrame>
      <p:sp>
        <p:nvSpPr>
          <p:cNvPr id="5" name="TextBox 4"/>
          <p:cNvSpPr txBox="1"/>
          <p:nvPr/>
        </p:nvSpPr>
        <p:spPr>
          <a:xfrm>
            <a:off x="457200" y="3825464"/>
            <a:ext cx="7619999" cy="1200329"/>
          </a:xfrm>
          <a:prstGeom prst="rect">
            <a:avLst/>
          </a:prstGeom>
          <a:noFill/>
        </p:spPr>
        <p:txBody>
          <a:bodyPr wrap="square" rtlCol="0">
            <a:spAutoFit/>
          </a:bodyPr>
          <a:lstStyle/>
          <a:p>
            <a:pPr algn="ctr"/>
            <a:r>
              <a:rPr lang="en-US" dirty="0"/>
              <a:t>While the exploration here doesn’t lead to any new insight or resolution, it does provide the client with an opportunity to be more specific about how they feel about their body</a:t>
            </a:r>
            <a:r>
              <a:rPr lang="en-US" dirty="0" smtClean="0"/>
              <a:t>. This </a:t>
            </a:r>
            <a:r>
              <a:rPr lang="en-US" dirty="0"/>
              <a:t>extra detail may be important for the client and therapist to use in subsequent sessions. </a:t>
            </a:r>
          </a:p>
        </p:txBody>
      </p:sp>
    </p:spTree>
    <p:extLst>
      <p:ext uri="{BB962C8B-B14F-4D97-AF65-F5344CB8AC3E}">
        <p14:creationId xmlns="" xmlns:p14="http://schemas.microsoft.com/office/powerpoint/2010/main" val="3287285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Focusing</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327930187"/>
              </p:ext>
            </p:extLst>
          </p:nvPr>
        </p:nvGraphicFramePr>
        <p:xfrm>
          <a:off x="457200" y="1600200"/>
          <a:ext cx="7620000" cy="2743200"/>
        </p:xfrm>
        <a:graphic>
          <a:graphicData uri="http://schemas.openxmlformats.org/drawingml/2006/table">
            <a:tbl>
              <a:tblPr firstRow="1" bandRow="1">
                <a:tableStyleId>{5DA37D80-6434-44D0-A028-1B22A696006F}</a:tableStyleId>
              </a:tblPr>
              <a:tblGrid>
                <a:gridCol w="1207491"/>
                <a:gridCol w="6412509"/>
              </a:tblGrid>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There’s the job – that’s rubbish and I really hate it. It just gets me down so much. I wondered about moving away and doing something different. I’ve always fancied living in a big city and ... well, do you think it would be a good idea? </a:t>
                      </a:r>
                      <a:endParaRPr lang="en-US" b="0" dirty="0">
                        <a:effectLst/>
                      </a:endParaRPr>
                    </a:p>
                  </a:txBody>
                  <a:tcPr/>
                </a:tc>
              </a:tr>
              <a:tr h="370840">
                <a:tc>
                  <a:txBody>
                    <a:bodyPr/>
                    <a:lstStyle/>
                    <a:p>
                      <a:r>
                        <a:rPr lang="en-US" b="0" dirty="0" smtClean="0"/>
                        <a:t>Therapist</a:t>
                      </a:r>
                      <a:endParaRPr lang="en-US" b="0" dirty="0"/>
                    </a:p>
                  </a:txBody>
                  <a:tcPr/>
                </a:tc>
                <a:tc>
                  <a:txBody>
                    <a:bodyPr/>
                    <a:lstStyle/>
                    <a:p>
                      <a:r>
                        <a:rPr lang="en-US" sz="1800" b="0" kern="1200" dirty="0" smtClean="0">
                          <a:solidFill>
                            <a:schemeClr val="tx1"/>
                          </a:solidFill>
                          <a:effectLst/>
                          <a:latin typeface="+mn-lt"/>
                          <a:ea typeface="+mn-ea"/>
                          <a:cs typeface="+mn-cs"/>
                        </a:rPr>
                        <a:t>The job gets you down so much. I wonder if you could tell me more about what it is about the job that gets you down? </a:t>
                      </a:r>
                      <a:endParaRPr lang="en-US" b="0" dirty="0">
                        <a:effectLst/>
                      </a:endParaRPr>
                    </a:p>
                  </a:txBody>
                  <a:tcPr/>
                </a:tc>
              </a:tr>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The hours are so long and I just end up feeling exhausted. I never feel that I recover from it and am always tired. I can’t enjoy the rest of my life. </a:t>
                      </a:r>
                      <a:endParaRPr lang="en-US" b="0" dirty="0">
                        <a:effectLst/>
                      </a:endParaRPr>
                    </a:p>
                  </a:txBody>
                  <a:tcPr/>
                </a:tc>
              </a:tr>
            </a:tbl>
          </a:graphicData>
        </a:graphic>
      </p:graphicFrame>
      <p:sp>
        <p:nvSpPr>
          <p:cNvPr id="5" name="TextBox 4"/>
          <p:cNvSpPr txBox="1"/>
          <p:nvPr/>
        </p:nvSpPr>
        <p:spPr>
          <a:xfrm>
            <a:off x="457200" y="4693639"/>
            <a:ext cx="7619999" cy="1477328"/>
          </a:xfrm>
          <a:prstGeom prst="rect">
            <a:avLst/>
          </a:prstGeom>
          <a:noFill/>
        </p:spPr>
        <p:txBody>
          <a:bodyPr wrap="square" rtlCol="0">
            <a:spAutoFit/>
          </a:bodyPr>
          <a:lstStyle/>
          <a:p>
            <a:pPr algn="ctr"/>
            <a:r>
              <a:rPr lang="en-US" dirty="0"/>
              <a:t>The client names an important area of concern and then becomes distracted by the thought of living in the city. It would be easy here for the therapist to follow that line and miss the issue about the job. Here, however, the therapist focuses the client, which helps the client be more specific about what it is they find difficult. The issues of moving may return in subsequent sessions. </a:t>
            </a:r>
          </a:p>
        </p:txBody>
      </p:sp>
    </p:spTree>
    <p:extLst>
      <p:ext uri="{BB962C8B-B14F-4D97-AF65-F5344CB8AC3E}">
        <p14:creationId xmlns="" xmlns:p14="http://schemas.microsoft.com/office/powerpoint/2010/main" val="3565053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Attending</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790026911"/>
              </p:ext>
            </p:extLst>
          </p:nvPr>
        </p:nvGraphicFramePr>
        <p:xfrm>
          <a:off x="457200" y="1600200"/>
          <a:ext cx="7620000" cy="2468880"/>
        </p:xfrm>
        <a:graphic>
          <a:graphicData uri="http://schemas.openxmlformats.org/drawingml/2006/table">
            <a:tbl>
              <a:tblPr firstRow="1" bandRow="1">
                <a:tableStyleId>{5DA37D80-6434-44D0-A028-1B22A696006F}</a:tableStyleId>
              </a:tblPr>
              <a:tblGrid>
                <a:gridCol w="1207491"/>
                <a:gridCol w="6412509"/>
              </a:tblGrid>
              <a:tr h="370840">
                <a:tc>
                  <a:txBody>
                    <a:bodyPr/>
                    <a:lstStyle/>
                    <a:p>
                      <a:r>
                        <a:rPr lang="en-US" b="0" dirty="0" smtClean="0"/>
                        <a:t>Client</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tx1"/>
                          </a:solidFill>
                          <a:effectLst/>
                          <a:latin typeface="+mn-lt"/>
                          <a:ea typeface="+mn-ea"/>
                          <a:cs typeface="+mn-cs"/>
                        </a:rPr>
                        <a:t>I think of talking to her about it sometime but ... ehm ... well, I’m not sure what I would ... I guess I’m not sure how I would put it or how she might ... well, react I suppose. </a:t>
                      </a:r>
                      <a:endParaRPr lang="en-US" b="0" dirty="0" smtClean="0">
                        <a:effectLst/>
                      </a:endParaRPr>
                    </a:p>
                  </a:txBody>
                  <a:tcPr/>
                </a:tc>
              </a:tr>
              <a:tr h="370840">
                <a:tc>
                  <a:txBody>
                    <a:bodyPr/>
                    <a:lstStyle/>
                    <a:p>
                      <a:r>
                        <a:rPr lang="en-US" dirty="0" smtClean="0"/>
                        <a:t>Therapist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You’re not sure how she might react if you say something, and I also notice how much you hesitated and paused in saying that; really quite tentative. </a:t>
                      </a:r>
                      <a:endParaRPr lang="en-US" dirty="0" smtClean="0">
                        <a:effectLst/>
                      </a:endParaRPr>
                    </a:p>
                  </a:txBody>
                  <a:tcPr/>
                </a:tc>
              </a:tr>
              <a:tr h="370840">
                <a:tc>
                  <a:txBody>
                    <a:bodyPr/>
                    <a:lstStyle/>
                    <a:p>
                      <a:r>
                        <a:rPr lang="en-US" dirty="0" smtClean="0"/>
                        <a:t>Client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mn-lt"/>
                          <a:ea typeface="+mn-ea"/>
                          <a:cs typeface="+mn-cs"/>
                        </a:rPr>
                        <a:t>Yes, I do feel quite tentative about it. I’m really not sure if it’s the right thing to do. </a:t>
                      </a:r>
                      <a:endParaRPr lang="en-US" dirty="0" smtClean="0">
                        <a:effectLst/>
                      </a:endParaRPr>
                    </a:p>
                  </a:txBody>
                  <a:tcPr/>
                </a:tc>
              </a:tr>
            </a:tbl>
          </a:graphicData>
        </a:graphic>
      </p:graphicFrame>
      <p:sp>
        <p:nvSpPr>
          <p:cNvPr id="5" name="TextBox 4"/>
          <p:cNvSpPr txBox="1"/>
          <p:nvPr/>
        </p:nvSpPr>
        <p:spPr>
          <a:xfrm>
            <a:off x="1275885" y="4431156"/>
            <a:ext cx="5836115" cy="1477328"/>
          </a:xfrm>
          <a:prstGeom prst="rect">
            <a:avLst/>
          </a:prstGeom>
          <a:noFill/>
        </p:spPr>
        <p:txBody>
          <a:bodyPr wrap="square" rtlCol="0">
            <a:spAutoFit/>
          </a:bodyPr>
          <a:lstStyle/>
          <a:p>
            <a:pPr algn="ctr"/>
            <a:r>
              <a:rPr lang="en-US" dirty="0"/>
              <a:t>Here the therapist not only reflects back to the client the expression about not knowing how ‘she will react’, but also highlights the client’s pauses and hesitations (which are linked to their concerns). </a:t>
            </a:r>
          </a:p>
          <a:p>
            <a:pPr algn="ctr"/>
            <a:endParaRPr lang="en-US" dirty="0"/>
          </a:p>
        </p:txBody>
      </p:sp>
    </p:spTree>
    <p:extLst>
      <p:ext uri="{BB962C8B-B14F-4D97-AF65-F5344CB8AC3E}">
        <p14:creationId xmlns="" xmlns:p14="http://schemas.microsoft.com/office/powerpoint/2010/main" val="186213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Empathy</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51323731"/>
              </p:ext>
            </p:extLst>
          </p:nvPr>
        </p:nvGraphicFramePr>
        <p:xfrm>
          <a:off x="457200" y="1600200"/>
          <a:ext cx="7620000" cy="1651000"/>
        </p:xfrm>
        <a:graphic>
          <a:graphicData uri="http://schemas.openxmlformats.org/drawingml/2006/table">
            <a:tbl>
              <a:tblPr firstRow="1" bandRow="1">
                <a:tableStyleId>{5DA37D80-6434-44D0-A028-1B22A696006F}</a:tableStyleId>
              </a:tblPr>
              <a:tblGrid>
                <a:gridCol w="1207491"/>
                <a:gridCol w="6412509"/>
              </a:tblGrid>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It just feels so big. I can’t even bring myself to think about it. All too much for me to think about. </a:t>
                      </a:r>
                      <a:endParaRPr lang="en-US" b="0" dirty="0">
                        <a:effectLst/>
                      </a:endParaRPr>
                    </a:p>
                  </a:txBody>
                  <a:tcPr/>
                </a:tc>
              </a:tr>
              <a:tr h="370840">
                <a:tc>
                  <a:txBody>
                    <a:bodyPr/>
                    <a:lstStyle/>
                    <a:p>
                      <a:r>
                        <a:rPr lang="en-US" b="0" dirty="0" smtClean="0"/>
                        <a:t>Therapist</a:t>
                      </a:r>
                      <a:endParaRPr lang="en-US" b="0" dirty="0"/>
                    </a:p>
                  </a:txBody>
                  <a:tcPr/>
                </a:tc>
                <a:tc>
                  <a:txBody>
                    <a:bodyPr/>
                    <a:lstStyle/>
                    <a:p>
                      <a:r>
                        <a:rPr lang="en-US" sz="1800" b="0" kern="1200" dirty="0" smtClean="0">
                          <a:solidFill>
                            <a:schemeClr val="tx1"/>
                          </a:solidFill>
                          <a:effectLst/>
                          <a:latin typeface="+mn-lt"/>
                          <a:ea typeface="+mn-ea"/>
                          <a:cs typeface="+mn-cs"/>
                        </a:rPr>
                        <a:t>I have a real sense of how overwhelming this feels. Just so frightening and enormous. </a:t>
                      </a:r>
                      <a:endParaRPr lang="en-US" b="0" dirty="0">
                        <a:effectLst/>
                      </a:endParaRPr>
                    </a:p>
                  </a:txBody>
                  <a:tcPr/>
                </a:tc>
              </a:tr>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Yes, it feels so frightening. </a:t>
                      </a:r>
                      <a:endParaRPr lang="en-US" b="0" dirty="0">
                        <a:effectLst/>
                      </a:endParaRPr>
                    </a:p>
                  </a:txBody>
                  <a:tcPr/>
                </a:tc>
              </a:tr>
            </a:tbl>
          </a:graphicData>
        </a:graphic>
      </p:graphicFrame>
      <p:sp>
        <p:nvSpPr>
          <p:cNvPr id="5" name="TextBox 4"/>
          <p:cNvSpPr txBox="1"/>
          <p:nvPr/>
        </p:nvSpPr>
        <p:spPr>
          <a:xfrm>
            <a:off x="457200" y="4431156"/>
            <a:ext cx="7619999" cy="1477328"/>
          </a:xfrm>
          <a:prstGeom prst="rect">
            <a:avLst/>
          </a:prstGeom>
          <a:noFill/>
        </p:spPr>
        <p:txBody>
          <a:bodyPr wrap="square" rtlCol="0">
            <a:spAutoFit/>
          </a:bodyPr>
          <a:lstStyle/>
          <a:p>
            <a:r>
              <a:rPr lang="en-US" dirty="0"/>
              <a:t>The therapist here introduces the word ‘overwhelming’ to characterise their sense of how this might feel for the client, seeking to understand the situation from the client’s perspective</a:t>
            </a:r>
            <a:r>
              <a:rPr lang="en-US" dirty="0" smtClean="0"/>
              <a:t>. The </a:t>
            </a:r>
            <a:r>
              <a:rPr lang="en-US" dirty="0"/>
              <a:t>client hears this as strongly affirming their experience. </a:t>
            </a:r>
          </a:p>
          <a:p>
            <a:pPr algn="ctr"/>
            <a:endParaRPr lang="en-US" dirty="0"/>
          </a:p>
        </p:txBody>
      </p:sp>
    </p:spTree>
    <p:extLst>
      <p:ext uri="{BB962C8B-B14F-4D97-AF65-F5344CB8AC3E}">
        <p14:creationId xmlns="" xmlns:p14="http://schemas.microsoft.com/office/powerpoint/2010/main" val="2584993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Congruence</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794254710"/>
              </p:ext>
            </p:extLst>
          </p:nvPr>
        </p:nvGraphicFramePr>
        <p:xfrm>
          <a:off x="457200" y="1600200"/>
          <a:ext cx="7620000" cy="2743200"/>
        </p:xfrm>
        <a:graphic>
          <a:graphicData uri="http://schemas.openxmlformats.org/drawingml/2006/table">
            <a:tbl>
              <a:tblPr firstRow="1" bandRow="1">
                <a:tableStyleId>{5DA37D80-6434-44D0-A028-1B22A696006F}</a:tableStyleId>
              </a:tblPr>
              <a:tblGrid>
                <a:gridCol w="1207491"/>
                <a:gridCol w="6412509"/>
              </a:tblGrid>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I know I’ve talked about this so many times before, you must feel that we go over the same ground. I’m always talking about the same things. </a:t>
                      </a:r>
                      <a:endParaRPr lang="en-US" b="0" dirty="0">
                        <a:effectLst/>
                      </a:endParaRPr>
                    </a:p>
                  </a:txBody>
                  <a:tcPr/>
                </a:tc>
              </a:tr>
              <a:tr h="370840">
                <a:tc>
                  <a:txBody>
                    <a:bodyPr/>
                    <a:lstStyle/>
                    <a:p>
                      <a:r>
                        <a:rPr lang="en-US" b="0" dirty="0" smtClean="0"/>
                        <a:t>Therapist</a:t>
                      </a:r>
                      <a:endParaRPr lang="en-US" b="0" dirty="0"/>
                    </a:p>
                  </a:txBody>
                  <a:tcPr/>
                </a:tc>
                <a:tc>
                  <a:txBody>
                    <a:bodyPr/>
                    <a:lstStyle/>
                    <a:p>
                      <a:r>
                        <a:rPr lang="en-US" sz="1800" b="0" kern="1200" dirty="0" smtClean="0">
                          <a:solidFill>
                            <a:schemeClr val="tx1"/>
                          </a:solidFill>
                          <a:effectLst/>
                          <a:latin typeface="+mn-lt"/>
                          <a:ea typeface="+mn-ea"/>
                          <a:cs typeface="+mn-cs"/>
                        </a:rPr>
                        <a:t>I am aware of sometimes feeling a frustration in revisiting things we have talked about, and I wonder if that means anything for your experience too? </a:t>
                      </a:r>
                      <a:endParaRPr lang="en-US" b="0" dirty="0">
                        <a:effectLst/>
                      </a:endParaRPr>
                    </a:p>
                  </a:txBody>
                  <a:tcPr/>
                </a:tc>
              </a:tr>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Yes! Yes, I feel so frustrated with things – I get stuck with my frustration rather than the things themselves. It’s more about what happens with my feelings isn’t it! </a:t>
                      </a:r>
                      <a:endParaRPr lang="en-US" b="0" dirty="0">
                        <a:effectLst/>
                      </a:endParaRPr>
                    </a:p>
                  </a:txBody>
                  <a:tcPr/>
                </a:tc>
              </a:tr>
            </a:tbl>
          </a:graphicData>
        </a:graphic>
      </p:graphicFrame>
      <p:sp>
        <p:nvSpPr>
          <p:cNvPr id="5" name="TextBox 4"/>
          <p:cNvSpPr txBox="1"/>
          <p:nvPr/>
        </p:nvSpPr>
        <p:spPr>
          <a:xfrm>
            <a:off x="457200" y="4431156"/>
            <a:ext cx="7619999" cy="2308324"/>
          </a:xfrm>
          <a:prstGeom prst="rect">
            <a:avLst/>
          </a:prstGeom>
          <a:noFill/>
        </p:spPr>
        <p:txBody>
          <a:bodyPr wrap="square" rtlCol="0">
            <a:spAutoFit/>
          </a:bodyPr>
          <a:lstStyle/>
          <a:p>
            <a:pPr algn="ctr"/>
            <a:r>
              <a:rPr lang="en-US" dirty="0"/>
              <a:t>The therapist here takes a risk in naming the client’s experience as ‘frustration’, which could easily be experienced by the client as critical. However, by linking it to the possibilities of the client’s experience too (‘I wonder if that means anything for your experience?’), the therapist creates an opportunity for the client to explore and clarify their own process a little more. Congruence always needs to concern a dynamic within the relationship, rather than merely the therapist’s own views on life. </a:t>
            </a:r>
          </a:p>
          <a:p>
            <a:pPr algn="ctr"/>
            <a:endParaRPr lang="en-US" dirty="0"/>
          </a:p>
        </p:txBody>
      </p:sp>
    </p:spTree>
    <p:extLst>
      <p:ext uri="{BB962C8B-B14F-4D97-AF65-F5344CB8AC3E}">
        <p14:creationId xmlns="" xmlns:p14="http://schemas.microsoft.com/office/powerpoint/2010/main" val="3271163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Summarising</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984999668"/>
              </p:ext>
            </p:extLst>
          </p:nvPr>
        </p:nvGraphicFramePr>
        <p:xfrm>
          <a:off x="457200" y="1600200"/>
          <a:ext cx="7620000" cy="3566160"/>
        </p:xfrm>
        <a:graphic>
          <a:graphicData uri="http://schemas.openxmlformats.org/drawingml/2006/table">
            <a:tbl>
              <a:tblPr firstRow="1" bandRow="1">
                <a:tableStyleId>{5DA37D80-6434-44D0-A028-1B22A696006F}</a:tableStyleId>
              </a:tblPr>
              <a:tblGrid>
                <a:gridCol w="1207491"/>
                <a:gridCol w="6412509"/>
              </a:tblGrid>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We’ve been together for about five years now and, well ... it doesn’t seem to be going anywhere. I’m not sure I want to finish it, and I can’t imagine another five years like this. It gets so boring at times and un-stimulating – I know I sound horrible saying that about him, but there you go. That’s what it feels like [</a:t>
                      </a:r>
                      <a:r>
                        <a:rPr lang="en-US" sz="1800" b="0" i="1" kern="1200" dirty="0" smtClean="0">
                          <a:solidFill>
                            <a:schemeClr val="tx1"/>
                          </a:solidFill>
                          <a:effectLst/>
                          <a:latin typeface="+mn-lt"/>
                          <a:ea typeface="+mn-ea"/>
                          <a:cs typeface="+mn-cs"/>
                        </a:rPr>
                        <a:t>sighing</a:t>
                      </a:r>
                      <a:r>
                        <a:rPr lang="en-US" sz="1800" b="0" kern="1200" dirty="0" smtClean="0">
                          <a:solidFill>
                            <a:schemeClr val="tx1"/>
                          </a:solidFill>
                          <a:effectLst/>
                          <a:latin typeface="+mn-lt"/>
                          <a:ea typeface="+mn-ea"/>
                          <a:cs typeface="+mn-cs"/>
                        </a:rPr>
                        <a:t>] ... </a:t>
                      </a:r>
                      <a:endParaRPr lang="en-US" b="0" dirty="0">
                        <a:effectLst/>
                      </a:endParaRPr>
                    </a:p>
                  </a:txBody>
                  <a:tcPr/>
                </a:tc>
              </a:tr>
              <a:tr h="370840">
                <a:tc>
                  <a:txBody>
                    <a:bodyPr/>
                    <a:lstStyle/>
                    <a:p>
                      <a:r>
                        <a:rPr lang="en-US" b="0" dirty="0" smtClean="0"/>
                        <a:t>Therapist</a:t>
                      </a:r>
                      <a:endParaRPr lang="en-US" b="0" dirty="0"/>
                    </a:p>
                  </a:txBody>
                  <a:tcPr/>
                </a:tc>
                <a:tc>
                  <a:txBody>
                    <a:bodyPr/>
                    <a:lstStyle/>
                    <a:p>
                      <a:r>
                        <a:rPr lang="en-US" sz="1800" kern="1200" dirty="0" smtClean="0">
                          <a:solidFill>
                            <a:schemeClr val="tx1"/>
                          </a:solidFill>
                          <a:effectLst/>
                          <a:latin typeface="+mn-lt"/>
                          <a:ea typeface="+mn-ea"/>
                          <a:cs typeface="+mn-cs"/>
                        </a:rPr>
                        <a:t>So you’re struggling with a relationship that you can’t imagine will go anywhere but feel quite ambivalent about what to do about it. You seem to make judgements about your feelings about it too, when you say ‘I know I sound horrible’, and then you sigh? </a:t>
                      </a:r>
                      <a:endParaRPr lang="en-US" dirty="0">
                        <a:effectLst/>
                      </a:endParaRPr>
                    </a:p>
                  </a:txBody>
                  <a:tcPr/>
                </a:tc>
              </a:tr>
              <a:tr h="370840">
                <a:tc>
                  <a:txBody>
                    <a:bodyPr/>
                    <a:lstStyle/>
                    <a:p>
                      <a:r>
                        <a:rPr lang="en-US" b="0" dirty="0" smtClean="0"/>
                        <a:t>Client</a:t>
                      </a:r>
                      <a:endParaRPr lang="en-US" b="0" dirty="0"/>
                    </a:p>
                  </a:txBody>
                  <a:tcPr/>
                </a:tc>
                <a:tc>
                  <a:txBody>
                    <a:bodyPr/>
                    <a:lstStyle/>
                    <a:p>
                      <a:r>
                        <a:rPr lang="en-US" sz="1800" kern="1200" dirty="0" smtClean="0">
                          <a:solidFill>
                            <a:schemeClr val="tx1"/>
                          </a:solidFill>
                          <a:effectLst/>
                          <a:latin typeface="+mn-lt"/>
                          <a:ea typeface="+mn-ea"/>
                          <a:cs typeface="+mn-cs"/>
                        </a:rPr>
                        <a:t>Yes, I suppose I do make judgements about myself. I think that’s probably something I do a lot: I have feelings about things but then give myself a hard time and don’t trust them. </a:t>
                      </a:r>
                      <a:endParaRPr lang="en-US" dirty="0">
                        <a:effectLst/>
                      </a:endParaRPr>
                    </a:p>
                  </a:txBody>
                  <a:tcPr/>
                </a:tc>
              </a:tr>
            </a:tbl>
          </a:graphicData>
        </a:graphic>
      </p:graphicFrame>
      <p:sp>
        <p:nvSpPr>
          <p:cNvPr id="5" name="TextBox 4"/>
          <p:cNvSpPr txBox="1"/>
          <p:nvPr/>
        </p:nvSpPr>
        <p:spPr>
          <a:xfrm>
            <a:off x="457200" y="5251964"/>
            <a:ext cx="7619999" cy="1477328"/>
          </a:xfrm>
          <a:prstGeom prst="rect">
            <a:avLst/>
          </a:prstGeom>
          <a:noFill/>
        </p:spPr>
        <p:txBody>
          <a:bodyPr wrap="square" rtlCol="0">
            <a:spAutoFit/>
          </a:bodyPr>
          <a:lstStyle/>
          <a:p>
            <a:pPr algn="ctr"/>
            <a:r>
              <a:rPr lang="en-US" dirty="0"/>
              <a:t>The therapist offers a summary of the client’s narrative, using in the process non-verbal (paralinguistic) sounds (sighing) and implied meaning (‘I know I sound horrible’) in what the client is saying</a:t>
            </a:r>
            <a:r>
              <a:rPr lang="en-US" dirty="0" smtClean="0"/>
              <a:t>. The </a:t>
            </a:r>
            <a:r>
              <a:rPr lang="en-US" dirty="0"/>
              <a:t>summary includes more than just the words</a:t>
            </a:r>
            <a:r>
              <a:rPr lang="en-US" dirty="0" smtClean="0"/>
              <a:t>. This </a:t>
            </a:r>
            <a:r>
              <a:rPr lang="en-US" dirty="0"/>
              <a:t>helps the client begin to explore a wider issue of self-</a:t>
            </a:r>
            <a:r>
              <a:rPr lang="en-US" dirty="0" smtClean="0"/>
              <a:t>judgement</a:t>
            </a:r>
            <a:r>
              <a:rPr lang="en-US" dirty="0"/>
              <a:t>. </a:t>
            </a:r>
          </a:p>
        </p:txBody>
      </p:sp>
    </p:spTree>
    <p:extLst>
      <p:ext uri="{BB962C8B-B14F-4D97-AF65-F5344CB8AC3E}">
        <p14:creationId xmlns="" xmlns:p14="http://schemas.microsoft.com/office/powerpoint/2010/main" val="2665576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340151874"/>
              </p:ext>
            </p:extLst>
          </p:nvPr>
        </p:nvGraphicFramePr>
        <p:xfrm>
          <a:off x="457200" y="1600200"/>
          <a:ext cx="7620000" cy="2743200"/>
        </p:xfrm>
        <a:graphic>
          <a:graphicData uri="http://schemas.openxmlformats.org/drawingml/2006/table">
            <a:tbl>
              <a:tblPr firstRow="1" bandRow="1">
                <a:tableStyleId>{5DA37D80-6434-44D0-A028-1B22A696006F}</a:tableStyleId>
              </a:tblPr>
              <a:tblGrid>
                <a:gridCol w="1207491"/>
                <a:gridCol w="6412509"/>
              </a:tblGrid>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If I got on with my manager more the job wouldn’t feel so awful. I mean ... getting up in the morning I just wonder what she’s going to be like today. Seems to influence so much what sort of day I’m going to have. </a:t>
                      </a:r>
                      <a:endParaRPr lang="en-US" b="0" dirty="0">
                        <a:effectLst/>
                      </a:endParaRPr>
                    </a:p>
                  </a:txBody>
                  <a:tcPr/>
                </a:tc>
              </a:tr>
              <a:tr h="370840">
                <a:tc>
                  <a:txBody>
                    <a:bodyPr/>
                    <a:lstStyle/>
                    <a:p>
                      <a:r>
                        <a:rPr lang="en-US" b="0" dirty="0" smtClean="0"/>
                        <a:t>Therapist</a:t>
                      </a:r>
                      <a:endParaRPr lang="en-US" b="0" dirty="0"/>
                    </a:p>
                  </a:txBody>
                  <a:tcPr/>
                </a:tc>
                <a:tc>
                  <a:txBody>
                    <a:bodyPr/>
                    <a:lstStyle/>
                    <a:p>
                      <a:r>
                        <a:rPr lang="en-US" sz="1800" kern="1200" dirty="0" smtClean="0">
                          <a:solidFill>
                            <a:schemeClr val="tx1"/>
                          </a:solidFill>
                          <a:effectLst/>
                          <a:latin typeface="+mn-lt"/>
                          <a:ea typeface="+mn-ea"/>
                          <a:cs typeface="+mn-cs"/>
                        </a:rPr>
                        <a:t>Your manager has a lot of influence over how you experience being at work. If your relationship with her was better, work would seem much more manageable. </a:t>
                      </a:r>
                      <a:endParaRPr lang="en-US" dirty="0">
                        <a:effectLst/>
                      </a:endParaRPr>
                    </a:p>
                  </a:txBody>
                  <a:tcPr/>
                </a:tc>
              </a:tr>
              <a:tr h="370840">
                <a:tc>
                  <a:txBody>
                    <a:bodyPr/>
                    <a:lstStyle/>
                    <a:p>
                      <a:r>
                        <a:rPr lang="en-US" b="0" dirty="0" smtClean="0"/>
                        <a:t>Client</a:t>
                      </a:r>
                      <a:endParaRPr lang="en-US" b="0" dirty="0"/>
                    </a:p>
                  </a:txBody>
                  <a:tcPr/>
                </a:tc>
                <a:tc>
                  <a:txBody>
                    <a:bodyPr/>
                    <a:lstStyle/>
                    <a:p>
                      <a:r>
                        <a:rPr lang="en-US" sz="1800" kern="1200" dirty="0" smtClean="0">
                          <a:solidFill>
                            <a:schemeClr val="tx1"/>
                          </a:solidFill>
                          <a:effectLst/>
                          <a:latin typeface="+mn-lt"/>
                          <a:ea typeface="+mn-ea"/>
                          <a:cs typeface="+mn-cs"/>
                        </a:rPr>
                        <a:t>Yes, she’s quite dominant isn’t she! Stupid that one person should have such control. </a:t>
                      </a:r>
                      <a:endParaRPr lang="en-US" dirty="0">
                        <a:effectLst/>
                      </a:endParaRPr>
                    </a:p>
                  </a:txBody>
                  <a:tcPr/>
                </a:tc>
              </a:tr>
            </a:tbl>
          </a:graphicData>
        </a:graphic>
      </p:graphicFrame>
      <p:sp>
        <p:nvSpPr>
          <p:cNvPr id="5" name="TextBox 4"/>
          <p:cNvSpPr txBox="1"/>
          <p:nvPr/>
        </p:nvSpPr>
        <p:spPr>
          <a:xfrm>
            <a:off x="457200" y="4431156"/>
            <a:ext cx="7619999" cy="1477328"/>
          </a:xfrm>
          <a:prstGeom prst="rect">
            <a:avLst/>
          </a:prstGeom>
          <a:noFill/>
        </p:spPr>
        <p:txBody>
          <a:bodyPr wrap="square" rtlCol="0">
            <a:spAutoFit/>
          </a:bodyPr>
          <a:lstStyle/>
          <a:p>
            <a:pPr algn="ctr"/>
            <a:r>
              <a:rPr lang="en-US" dirty="0"/>
              <a:t>The therapist paraphrases the client’s narrative, sometimes using the client’s words and phraseology to do so</a:t>
            </a:r>
            <a:r>
              <a:rPr lang="en-US" dirty="0" smtClean="0"/>
              <a:t>. This </a:t>
            </a:r>
            <a:r>
              <a:rPr lang="en-US" dirty="0"/>
              <a:t>provides the client with an opportunity to reflect on the meaning and implications of what they are saying and to move forward with their exploration. </a:t>
            </a:r>
          </a:p>
          <a:p>
            <a:pPr algn="ctr"/>
            <a:endParaRPr lang="en-US" dirty="0"/>
          </a:p>
        </p:txBody>
      </p:sp>
    </p:spTree>
    <p:extLst>
      <p:ext uri="{BB962C8B-B14F-4D97-AF65-F5344CB8AC3E}">
        <p14:creationId xmlns="" xmlns:p14="http://schemas.microsoft.com/office/powerpoint/2010/main" val="2039266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Challenging</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742543130"/>
              </p:ext>
            </p:extLst>
          </p:nvPr>
        </p:nvGraphicFramePr>
        <p:xfrm>
          <a:off x="457200" y="1600200"/>
          <a:ext cx="7620000" cy="2199640"/>
        </p:xfrm>
        <a:graphic>
          <a:graphicData uri="http://schemas.openxmlformats.org/drawingml/2006/table">
            <a:tbl>
              <a:tblPr firstRow="1" bandRow="1">
                <a:tableStyleId>{5DA37D80-6434-44D0-A028-1B22A696006F}</a:tableStyleId>
              </a:tblPr>
              <a:tblGrid>
                <a:gridCol w="1207491"/>
                <a:gridCol w="6412509"/>
              </a:tblGrid>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I’m just not any good at anything ... I can’t organise and manage anything. It’s like I am incapable of doing anything well. </a:t>
                      </a:r>
                      <a:endParaRPr lang="en-US" b="0" dirty="0">
                        <a:effectLst/>
                      </a:endParaRPr>
                    </a:p>
                  </a:txBody>
                  <a:tcPr/>
                </a:tc>
              </a:tr>
              <a:tr h="370840">
                <a:tc>
                  <a:txBody>
                    <a:bodyPr/>
                    <a:lstStyle/>
                    <a:p>
                      <a:r>
                        <a:rPr lang="en-US" b="0" dirty="0" smtClean="0"/>
                        <a:t>Therapist</a:t>
                      </a:r>
                      <a:endParaRPr lang="en-US" b="0" dirty="0"/>
                    </a:p>
                  </a:txBody>
                  <a:tcPr/>
                </a:tc>
                <a:tc>
                  <a:txBody>
                    <a:bodyPr/>
                    <a:lstStyle/>
                    <a:p>
                      <a:r>
                        <a:rPr lang="en-US" sz="1800" kern="1200" dirty="0" smtClean="0">
                          <a:solidFill>
                            <a:schemeClr val="tx1"/>
                          </a:solidFill>
                          <a:effectLst/>
                          <a:latin typeface="+mn-lt"/>
                          <a:ea typeface="+mn-ea"/>
                          <a:cs typeface="+mn-cs"/>
                        </a:rPr>
                        <a:t>You say you’re incapable of organising and managing, and I think back to when you talked about how you manage your two children on your own – getting them to school so you can go to work – that sounds like a lot of managing and organising! </a:t>
                      </a:r>
                      <a:endParaRPr lang="en-US" dirty="0">
                        <a:effectLst/>
                      </a:endParaRPr>
                    </a:p>
                  </a:txBody>
                  <a:tcPr/>
                </a:tc>
              </a:tr>
              <a:tr h="370840">
                <a:tc>
                  <a:txBody>
                    <a:bodyPr/>
                    <a:lstStyle/>
                    <a:p>
                      <a:r>
                        <a:rPr lang="en-US" b="0" dirty="0" smtClean="0"/>
                        <a:t>Client</a:t>
                      </a:r>
                      <a:endParaRPr lang="en-US" b="0" dirty="0"/>
                    </a:p>
                  </a:txBody>
                  <a:tcPr/>
                </a:tc>
                <a:tc>
                  <a:txBody>
                    <a:bodyPr/>
                    <a:lstStyle/>
                    <a:p>
                      <a:r>
                        <a:rPr lang="en-US" sz="1800" kern="1200" dirty="0" smtClean="0">
                          <a:solidFill>
                            <a:schemeClr val="tx1"/>
                          </a:solidFill>
                          <a:effectLst/>
                          <a:latin typeface="+mn-lt"/>
                          <a:ea typeface="+mn-ea"/>
                          <a:cs typeface="+mn-cs"/>
                        </a:rPr>
                        <a:t>I suppose, I’d not really thought of that as meaning anything. </a:t>
                      </a:r>
                      <a:endParaRPr lang="en-US" dirty="0">
                        <a:effectLst/>
                      </a:endParaRPr>
                    </a:p>
                  </a:txBody>
                  <a:tcPr/>
                </a:tc>
              </a:tr>
            </a:tbl>
          </a:graphicData>
        </a:graphic>
      </p:graphicFrame>
      <p:sp>
        <p:nvSpPr>
          <p:cNvPr id="5" name="TextBox 4"/>
          <p:cNvSpPr txBox="1"/>
          <p:nvPr/>
        </p:nvSpPr>
        <p:spPr>
          <a:xfrm>
            <a:off x="457200" y="4431156"/>
            <a:ext cx="7619999" cy="1477328"/>
          </a:xfrm>
          <a:prstGeom prst="rect">
            <a:avLst/>
          </a:prstGeom>
          <a:noFill/>
        </p:spPr>
        <p:txBody>
          <a:bodyPr wrap="square" rtlCol="0">
            <a:spAutoFit/>
          </a:bodyPr>
          <a:lstStyle/>
          <a:p>
            <a:pPr algn="ctr"/>
            <a:r>
              <a:rPr lang="en-US" dirty="0"/>
              <a:t>The therapist offers a direct challenge to the client’s position by referring to things they have said previously</a:t>
            </a:r>
            <a:r>
              <a:rPr lang="en-US" dirty="0" smtClean="0"/>
              <a:t>. This </a:t>
            </a:r>
            <a:r>
              <a:rPr lang="en-US" dirty="0"/>
              <a:t>is different to simply trying to make the client feel better (e.g., ‘Oh, I’m sure you can organise things well. I’m sure you can!’), which never has any real benefit. </a:t>
            </a:r>
          </a:p>
          <a:p>
            <a:pPr algn="ctr"/>
            <a:endParaRPr lang="en-US" dirty="0"/>
          </a:p>
        </p:txBody>
      </p:sp>
    </p:spTree>
    <p:extLst>
      <p:ext uri="{BB962C8B-B14F-4D97-AF65-F5344CB8AC3E}">
        <p14:creationId xmlns="" xmlns:p14="http://schemas.microsoft.com/office/powerpoint/2010/main" val="422096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Empathy</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756423244"/>
              </p:ext>
            </p:extLst>
          </p:nvPr>
        </p:nvGraphicFramePr>
        <p:xfrm>
          <a:off x="457200" y="1600200"/>
          <a:ext cx="7620000" cy="2468880"/>
        </p:xfrm>
        <a:graphic>
          <a:graphicData uri="http://schemas.openxmlformats.org/drawingml/2006/table">
            <a:tbl>
              <a:tblPr firstRow="1" bandRow="1">
                <a:tableStyleId>{5DA37D80-6434-44D0-A028-1B22A696006F}</a:tableStyleId>
              </a:tblPr>
              <a:tblGrid>
                <a:gridCol w="1207491"/>
                <a:gridCol w="6412509"/>
              </a:tblGrid>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I miss him so much, I can’t hardly think of the fact that he has gone. All that time looking after him and now he’s not here. But it was so tiring, there’s a part of me as well that thinks ... oh, I mean ... I miss him so much all the time. </a:t>
                      </a:r>
                      <a:endParaRPr lang="en-US" b="0" dirty="0">
                        <a:effectLst/>
                      </a:endParaRPr>
                    </a:p>
                  </a:txBody>
                  <a:tcPr/>
                </a:tc>
              </a:tr>
              <a:tr h="370840">
                <a:tc>
                  <a:txBody>
                    <a:bodyPr/>
                    <a:lstStyle/>
                    <a:p>
                      <a:r>
                        <a:rPr lang="en-US" b="0" dirty="0" smtClean="0"/>
                        <a:t>Therapist</a:t>
                      </a:r>
                      <a:endParaRPr lang="en-US" b="0" dirty="0"/>
                    </a:p>
                  </a:txBody>
                  <a:tcPr/>
                </a:tc>
                <a:tc>
                  <a:txBody>
                    <a:bodyPr/>
                    <a:lstStyle/>
                    <a:p>
                      <a:r>
                        <a:rPr lang="en-US" sz="1800" kern="1200" dirty="0" smtClean="0">
                          <a:solidFill>
                            <a:schemeClr val="tx1"/>
                          </a:solidFill>
                          <a:effectLst/>
                          <a:latin typeface="+mn-lt"/>
                          <a:ea typeface="+mn-ea"/>
                          <a:cs typeface="+mn-cs"/>
                        </a:rPr>
                        <a:t>The loss is unbearable at times. And there might also be a part that feels relief from how tiring it was; difficult having those feelings? </a:t>
                      </a:r>
                      <a:endParaRPr lang="en-US" dirty="0">
                        <a:effectLst/>
                      </a:endParaRPr>
                    </a:p>
                  </a:txBody>
                  <a:tcPr/>
                </a:tc>
              </a:tr>
              <a:tr h="370840">
                <a:tc>
                  <a:txBody>
                    <a:bodyPr/>
                    <a:lstStyle/>
                    <a:p>
                      <a:r>
                        <a:rPr lang="en-US" b="0" dirty="0" smtClean="0"/>
                        <a:t>Client</a:t>
                      </a:r>
                      <a:endParaRPr lang="en-US" b="0" dirty="0"/>
                    </a:p>
                  </a:txBody>
                  <a:tcPr/>
                </a:tc>
                <a:tc>
                  <a:txBody>
                    <a:bodyPr/>
                    <a:lstStyle/>
                    <a:p>
                      <a:r>
                        <a:rPr lang="en-US" sz="1800" kern="1200" dirty="0" smtClean="0">
                          <a:solidFill>
                            <a:schemeClr val="tx1"/>
                          </a:solidFill>
                          <a:effectLst/>
                          <a:latin typeface="+mn-lt"/>
                          <a:ea typeface="+mn-ea"/>
                          <a:cs typeface="+mn-cs"/>
                        </a:rPr>
                        <a:t>Yes, it is a relief as well. I couldn’t imagine saying that to anyone, I thought I’d feel so guilty. </a:t>
                      </a:r>
                      <a:endParaRPr lang="en-US" dirty="0">
                        <a:effectLst/>
                      </a:endParaRPr>
                    </a:p>
                  </a:txBody>
                  <a:tcPr/>
                </a:tc>
              </a:tr>
            </a:tbl>
          </a:graphicData>
        </a:graphic>
      </p:graphicFrame>
      <p:sp>
        <p:nvSpPr>
          <p:cNvPr id="5" name="TextBox 4"/>
          <p:cNvSpPr txBox="1"/>
          <p:nvPr/>
        </p:nvSpPr>
        <p:spPr>
          <a:xfrm>
            <a:off x="457200" y="4431156"/>
            <a:ext cx="7619999" cy="2031325"/>
          </a:xfrm>
          <a:prstGeom prst="rect">
            <a:avLst/>
          </a:prstGeom>
          <a:noFill/>
        </p:spPr>
        <p:txBody>
          <a:bodyPr wrap="square" rtlCol="0">
            <a:spAutoFit/>
          </a:bodyPr>
          <a:lstStyle/>
          <a:p>
            <a:pPr algn="ctr"/>
            <a:r>
              <a:rPr lang="en-US" dirty="0"/>
              <a:t>The client tentatively begins to talk about feelings that lead to guilt and shame (‘... there’s a part of me ...’), but finds them too hard to express</a:t>
            </a:r>
            <a:r>
              <a:rPr lang="en-US" dirty="0" smtClean="0"/>
              <a:t>.  The </a:t>
            </a:r>
            <a:r>
              <a:rPr lang="en-US" dirty="0"/>
              <a:t>therapist picks up on this and, from an empathic position, helps the client begin to name the feelings ( ‘... might be a part that feels relief ...’) and then acknowledges how ‘difficult’ it is to have such feelings</a:t>
            </a:r>
            <a:r>
              <a:rPr lang="en-US" dirty="0" smtClean="0"/>
              <a:t>.  The client hears </a:t>
            </a:r>
            <a:r>
              <a:rPr lang="en-US" dirty="0"/>
              <a:t>this ‘permission’ to name the difficult feelings. </a:t>
            </a:r>
          </a:p>
          <a:p>
            <a:pPr algn="ctr"/>
            <a:endParaRPr lang="en-US" dirty="0"/>
          </a:p>
        </p:txBody>
      </p:sp>
    </p:spTree>
    <p:extLst>
      <p:ext uri="{BB962C8B-B14F-4D97-AF65-F5344CB8AC3E}">
        <p14:creationId xmlns="" xmlns:p14="http://schemas.microsoft.com/office/powerpoint/2010/main" val="1978988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Encouraging Strengths</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830455136"/>
              </p:ext>
            </p:extLst>
          </p:nvPr>
        </p:nvGraphicFramePr>
        <p:xfrm>
          <a:off x="457200" y="1600200"/>
          <a:ext cx="7620000" cy="2194560"/>
        </p:xfrm>
        <a:graphic>
          <a:graphicData uri="http://schemas.openxmlformats.org/drawingml/2006/table">
            <a:tbl>
              <a:tblPr firstRow="1" bandRow="1">
                <a:tableStyleId>{5DA37D80-6434-44D0-A028-1B22A696006F}</a:tableStyleId>
              </a:tblPr>
              <a:tblGrid>
                <a:gridCol w="1207491"/>
                <a:gridCol w="6412509"/>
              </a:tblGrid>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I kind of feel stuck. Y’know, I wonder how I’ll manage and carry on with all this stuff going on. I feel so depleted in some ways. </a:t>
                      </a:r>
                      <a:endParaRPr lang="en-US" b="0" dirty="0">
                        <a:effectLst/>
                      </a:endParaRPr>
                    </a:p>
                  </a:txBody>
                  <a:tcPr/>
                </a:tc>
              </a:tr>
              <a:tr h="370840">
                <a:tc>
                  <a:txBody>
                    <a:bodyPr/>
                    <a:lstStyle/>
                    <a:p>
                      <a:r>
                        <a:rPr lang="en-US" b="0" dirty="0" smtClean="0"/>
                        <a:t>Therapist</a:t>
                      </a:r>
                      <a:endParaRPr lang="en-US" b="0" dirty="0"/>
                    </a:p>
                  </a:txBody>
                  <a:tcPr/>
                </a:tc>
                <a:tc>
                  <a:txBody>
                    <a:bodyPr/>
                    <a:lstStyle/>
                    <a:p>
                      <a:r>
                        <a:rPr lang="en-US" sz="1800" b="0" kern="1200" dirty="0" smtClean="0">
                          <a:solidFill>
                            <a:schemeClr val="tx1"/>
                          </a:solidFill>
                          <a:effectLst/>
                          <a:latin typeface="+mn-lt"/>
                          <a:ea typeface="+mn-ea"/>
                          <a:cs typeface="+mn-cs"/>
                        </a:rPr>
                        <a:t>You feel stuck and depleted, and yet you have coped with so much too. You talked about the things you do to look after yourself, which might be really important here? </a:t>
                      </a:r>
                      <a:endParaRPr lang="en-US" b="0" dirty="0">
                        <a:effectLst/>
                      </a:endParaRPr>
                    </a:p>
                  </a:txBody>
                  <a:tcPr/>
                </a:tc>
              </a:tr>
              <a:tr h="370840">
                <a:tc>
                  <a:txBody>
                    <a:bodyPr/>
                    <a:lstStyle/>
                    <a:p>
                      <a:r>
                        <a:rPr lang="en-US" b="0" dirty="0" smtClean="0"/>
                        <a:t>Client</a:t>
                      </a:r>
                      <a:endParaRPr lang="en-US" b="0" dirty="0"/>
                    </a:p>
                  </a:txBody>
                  <a:tcPr/>
                </a:tc>
                <a:tc>
                  <a:txBody>
                    <a:bodyPr/>
                    <a:lstStyle/>
                    <a:p>
                      <a:r>
                        <a:rPr lang="en-US" sz="1800" b="0" kern="1200" dirty="0" smtClean="0">
                          <a:solidFill>
                            <a:schemeClr val="tx1"/>
                          </a:solidFill>
                          <a:effectLst/>
                          <a:latin typeface="+mn-lt"/>
                          <a:ea typeface="+mn-ea"/>
                          <a:cs typeface="+mn-cs"/>
                        </a:rPr>
                        <a:t>Those things do help, yes. I forget them sometimes y’know. I forget I can do those things too. </a:t>
                      </a:r>
                      <a:endParaRPr lang="en-US" b="0" dirty="0">
                        <a:effectLst/>
                      </a:endParaRPr>
                    </a:p>
                  </a:txBody>
                  <a:tcPr/>
                </a:tc>
              </a:tr>
            </a:tbl>
          </a:graphicData>
        </a:graphic>
      </p:graphicFrame>
      <p:sp>
        <p:nvSpPr>
          <p:cNvPr id="5" name="TextBox 4"/>
          <p:cNvSpPr txBox="1"/>
          <p:nvPr/>
        </p:nvSpPr>
        <p:spPr>
          <a:xfrm>
            <a:off x="457200" y="4431156"/>
            <a:ext cx="7619999" cy="1754327"/>
          </a:xfrm>
          <a:prstGeom prst="rect">
            <a:avLst/>
          </a:prstGeom>
          <a:noFill/>
        </p:spPr>
        <p:txBody>
          <a:bodyPr wrap="square" rtlCol="0">
            <a:spAutoFit/>
          </a:bodyPr>
          <a:lstStyle/>
          <a:p>
            <a:pPr algn="ctr"/>
            <a:r>
              <a:rPr lang="en-US" dirty="0"/>
              <a:t>The therapist, using reflective skills, highlights the difficulty of the client’s situation but then encourages the client by referring back to a previous session when they had talked about what the client does to take care of herself</a:t>
            </a:r>
            <a:r>
              <a:rPr lang="en-US" dirty="0" smtClean="0"/>
              <a:t>.  This </a:t>
            </a:r>
            <a:r>
              <a:rPr lang="en-US" dirty="0"/>
              <a:t>encourages the client to recall these things and begin to draw some strength from them – this immediately begins to help with a sense of depletion, although those feelings are acknowledged too. </a:t>
            </a:r>
          </a:p>
        </p:txBody>
      </p:sp>
    </p:spTree>
    <p:extLst>
      <p:ext uri="{BB962C8B-B14F-4D97-AF65-F5344CB8AC3E}">
        <p14:creationId xmlns="" xmlns:p14="http://schemas.microsoft.com/office/powerpoint/2010/main" val="7126250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48</TotalTime>
  <Words>1949</Words>
  <Application>Microsoft Office PowerPoint</Application>
  <PresentationFormat>On-screen Show (4:3)</PresentationFormat>
  <Paragraphs>100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Key Skills</vt:lpstr>
      <vt:lpstr>Attending</vt:lpstr>
      <vt:lpstr>Empathy</vt:lpstr>
      <vt:lpstr>Congruence</vt:lpstr>
      <vt:lpstr>Summarising</vt:lpstr>
      <vt:lpstr>Paraphrasing</vt:lpstr>
      <vt:lpstr>Challenging</vt:lpstr>
      <vt:lpstr>Advanced Empathy</vt:lpstr>
      <vt:lpstr>Encouraging Strengths</vt:lpstr>
      <vt:lpstr>Highlighting ‘Edge of Awareness’</vt:lpstr>
      <vt:lpstr>Reflection</vt:lpstr>
      <vt:lpstr>Exploration</vt:lpstr>
      <vt:lpstr>Focusing</vt:lpstr>
    </vt:vector>
  </TitlesOfParts>
  <Company>The University of Liverpool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Skills</dc:title>
  <dc:creator>Andrew Reeves</dc:creator>
  <cp:lastModifiedBy>kwharton</cp:lastModifiedBy>
  <cp:revision>7</cp:revision>
  <dcterms:created xsi:type="dcterms:W3CDTF">2012-09-25T09:10:11Z</dcterms:created>
  <dcterms:modified xsi:type="dcterms:W3CDTF">2012-12-06T16:28:54Z</dcterms:modified>
</cp:coreProperties>
</file>