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rek" initials="d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12/6/2012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12/6/2012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968828"/>
          </a:xfrm>
        </p:spPr>
        <p:txBody>
          <a:bodyPr/>
          <a:lstStyle/>
          <a:p>
            <a:r>
              <a:rPr lang="en-US" dirty="0" smtClean="0"/>
              <a:t>Training Outline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089912" cy="106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To Become a Counsellor or Psychotherapist</a:t>
            </a:r>
          </a:p>
          <a:p>
            <a:endParaRPr lang="en-US" dirty="0"/>
          </a:p>
          <a:p>
            <a:r>
              <a:rPr lang="en-US" i="1" dirty="0" smtClean="0"/>
              <a:t>An Introduction to Counselling and Psychotherapy: From Theory to Practice</a:t>
            </a:r>
            <a:endParaRPr lang="en-US" i="1" dirty="0"/>
          </a:p>
        </p:txBody>
      </p:sp>
    </p:spTree>
    <p:extLst>
      <p:ext uri="{BB962C8B-B14F-4D97-AF65-F5344CB8AC3E}">
        <p14:creationId xmlns="" xmlns:p14="http://schemas.microsoft.com/office/powerpoint/2010/main" val="350052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Becoming a Counsellor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Training can be located in a variety of contexts:</a:t>
            </a:r>
          </a:p>
          <a:p>
            <a:pPr lvl="1"/>
            <a:r>
              <a:rPr lang="en-US" dirty="0" smtClean="0"/>
              <a:t>Independent providers</a:t>
            </a:r>
          </a:p>
          <a:p>
            <a:pPr lvl="1"/>
            <a:r>
              <a:rPr lang="en-US" dirty="0" smtClean="0"/>
              <a:t>Charities and voluntary organisations</a:t>
            </a:r>
          </a:p>
          <a:p>
            <a:pPr lvl="1"/>
            <a:r>
              <a:rPr lang="en-US" dirty="0" smtClean="0"/>
              <a:t>Further education</a:t>
            </a:r>
          </a:p>
          <a:p>
            <a:pPr lvl="1"/>
            <a:r>
              <a:rPr lang="en-US" dirty="0" smtClean="0"/>
              <a:t>Higher education</a:t>
            </a:r>
          </a:p>
          <a:p>
            <a:pPr lvl="1"/>
            <a:r>
              <a:rPr lang="en-US" dirty="0" smtClean="0"/>
              <a:t>Online</a:t>
            </a:r>
          </a:p>
          <a:p>
            <a:r>
              <a:rPr lang="en-US" dirty="0" smtClean="0"/>
              <a:t>Most training is part-time (an evening per week, or over several weekends per academic year)</a:t>
            </a:r>
          </a:p>
          <a:p>
            <a:r>
              <a:rPr lang="en-US" dirty="0" smtClean="0"/>
              <a:t>Training typically lasts 3 years, overall</a:t>
            </a:r>
          </a:p>
          <a:p>
            <a:r>
              <a:rPr lang="en-US" dirty="0" smtClean="0"/>
              <a:t>Traditionally training structured across an </a:t>
            </a:r>
            <a:r>
              <a:rPr lang="en-US" i="1" dirty="0" smtClean="0"/>
              <a:t>Introduction</a:t>
            </a:r>
            <a:r>
              <a:rPr lang="en-US" dirty="0" smtClean="0"/>
              <a:t>, </a:t>
            </a:r>
            <a:r>
              <a:rPr lang="en-US" i="1" dirty="0" smtClean="0"/>
              <a:t>Skills</a:t>
            </a:r>
            <a:r>
              <a:rPr lang="en-US" dirty="0"/>
              <a:t> </a:t>
            </a:r>
            <a:r>
              <a:rPr lang="en-US" dirty="0" smtClean="0"/>
              <a:t>and then a </a:t>
            </a:r>
            <a:r>
              <a:rPr lang="en-US" i="1" dirty="0" smtClean="0"/>
              <a:t>Diploma</a:t>
            </a:r>
            <a:r>
              <a:rPr lang="en-US" dirty="0" smtClean="0"/>
              <a:t> training (non-graduate).  Increasingly training at undergraduate level (as an undergraduate degree) or post-graduate level (at PG Diploma or Masters)</a:t>
            </a:r>
          </a:p>
        </p:txBody>
      </p:sp>
    </p:spTree>
    <p:extLst>
      <p:ext uri="{BB962C8B-B14F-4D97-AF65-F5344CB8AC3E}">
        <p14:creationId xmlns="" xmlns:p14="http://schemas.microsoft.com/office/powerpoint/2010/main" val="2749508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Becoming a Counsellor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Many courses will require some attendance for personal therapy</a:t>
            </a:r>
          </a:p>
          <a:p>
            <a:r>
              <a:rPr lang="en-US" dirty="0" smtClean="0"/>
              <a:t>Requirement for supervised hours with clients on placement</a:t>
            </a:r>
          </a:p>
          <a:p>
            <a:r>
              <a:rPr lang="en-US" dirty="0" smtClean="0"/>
              <a:t>Important to be clear who is awarding the qualification:</a:t>
            </a:r>
          </a:p>
          <a:p>
            <a:pPr lvl="1"/>
            <a:r>
              <a:rPr lang="en-US" dirty="0" smtClean="0"/>
              <a:t>In higher education likely to be awarded by the institution itself (e.g., from the University of Wherever)</a:t>
            </a:r>
          </a:p>
          <a:p>
            <a:pPr lvl="1"/>
            <a:r>
              <a:rPr lang="en-US" dirty="0" smtClean="0"/>
              <a:t>In further education likely to be awarded by a specific awarding body (e.g., ABC, CPCAB)</a:t>
            </a:r>
          </a:p>
          <a:p>
            <a:pPr lvl="1"/>
            <a:r>
              <a:rPr lang="en-US" dirty="0" smtClean="0"/>
              <a:t>Voluntary sector and independent providers likely to be awarded either by specific awarding body (as above), or by themselves (e.g., A Whoever Diploma)</a:t>
            </a:r>
          </a:p>
          <a:p>
            <a:r>
              <a:rPr lang="en-US" dirty="0" smtClean="0"/>
              <a:t>Many courses are additionally accredited by a professional body (e.g., BACP, COSCA)</a:t>
            </a:r>
          </a:p>
          <a:p>
            <a:r>
              <a:rPr lang="en-US" dirty="0" smtClean="0"/>
              <a:t>All training providers have advantages/disadvantages (e.g., smaller providers = intimacy; larger providers = more resources such as library)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7908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Becoming a Psychotherapist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Psychotherapy training affiliated to one of the UKCP colleges:</a:t>
            </a:r>
          </a:p>
          <a:p>
            <a:pPr lvl="1"/>
            <a:r>
              <a:rPr lang="en-US" dirty="0"/>
              <a:t>Council of Psychoanalysis and Jungian Analysis College</a:t>
            </a:r>
          </a:p>
          <a:p>
            <a:pPr lvl="1"/>
            <a:r>
              <a:rPr lang="en-US" dirty="0"/>
              <a:t>Humanistic and Integrative Psychotherapy College</a:t>
            </a:r>
          </a:p>
          <a:p>
            <a:pPr lvl="1"/>
            <a:r>
              <a:rPr lang="en-US" dirty="0"/>
              <a:t>College for Sexual and Relationship Therapists</a:t>
            </a:r>
          </a:p>
          <a:p>
            <a:pPr lvl="1"/>
            <a:r>
              <a:rPr lang="en-US" dirty="0"/>
              <a:t>College for Family, Couple and Systemic Therapists</a:t>
            </a:r>
          </a:p>
          <a:p>
            <a:pPr lvl="1"/>
            <a:r>
              <a:rPr lang="en-US" dirty="0"/>
              <a:t>College of Hypno-Psychotherapist</a:t>
            </a:r>
          </a:p>
          <a:p>
            <a:pPr lvl="1"/>
            <a:r>
              <a:rPr lang="en-US" dirty="0"/>
              <a:t>College of Constructivist Psychotherapies</a:t>
            </a:r>
          </a:p>
          <a:p>
            <a:pPr lvl="1"/>
            <a:r>
              <a:rPr lang="en-US" dirty="0"/>
              <a:t>Cognitive Psychotherapies College</a:t>
            </a:r>
          </a:p>
          <a:p>
            <a:pPr lvl="1"/>
            <a:r>
              <a:rPr lang="en-US" dirty="0"/>
              <a:t>Psychotherapeutic Counselling and Intersubjective Psychotherapy College</a:t>
            </a:r>
          </a:p>
          <a:p>
            <a:pPr lvl="1"/>
            <a:r>
              <a:rPr lang="en-US" dirty="0"/>
              <a:t>University Training College</a:t>
            </a:r>
          </a:p>
          <a:p>
            <a:pPr lvl="1"/>
            <a:r>
              <a:rPr lang="en-US" dirty="0"/>
              <a:t>College of Medical </a:t>
            </a:r>
            <a:r>
              <a:rPr lang="en-US" dirty="0" smtClean="0"/>
              <a:t>Psychotherapists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42961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Becoming a Psychotherapist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is typically part-time, usually structured over 2-3 day blocks, or weekends throughout the academic year</a:t>
            </a:r>
          </a:p>
          <a:p>
            <a:r>
              <a:rPr lang="en-US" dirty="0" smtClean="0"/>
              <a:t>To become registered with UKCP, it is important to undertake  training with an organisation who is a member of a UKCP college</a:t>
            </a:r>
          </a:p>
          <a:p>
            <a:r>
              <a:rPr lang="en-US" dirty="0" smtClean="0"/>
              <a:t>Training usually runs for 3-4 years, sometimes longer</a:t>
            </a:r>
          </a:p>
          <a:p>
            <a:r>
              <a:rPr lang="en-US" dirty="0" smtClean="0"/>
              <a:t>For many courses it is a requirement for ongoing personal therapy for the duration of training</a:t>
            </a:r>
          </a:p>
          <a:p>
            <a:r>
              <a:rPr lang="en-US" dirty="0" smtClean="0"/>
              <a:t>For many courses a requirement for a mental health placement during the course</a:t>
            </a:r>
          </a:p>
          <a:p>
            <a:r>
              <a:rPr lang="en-US" dirty="0" smtClean="0"/>
              <a:t>Requirement for supervised hours with clients on placement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45702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72</TotalTime>
  <Words>392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Training Outline</vt:lpstr>
      <vt:lpstr>Becoming a Counsellor</vt:lpstr>
      <vt:lpstr>Becoming a Counsellor</vt:lpstr>
      <vt:lpstr>Becoming a Psychotherapist</vt:lpstr>
      <vt:lpstr>Becoming a Psychotherapist</vt:lpstr>
    </vt:vector>
  </TitlesOfParts>
  <Company>The University of Liverpool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</dc:title>
  <dc:creator>Andrew Reeves</dc:creator>
  <cp:lastModifiedBy>kwharton</cp:lastModifiedBy>
  <cp:revision>11</cp:revision>
  <dcterms:created xsi:type="dcterms:W3CDTF">2012-09-28T12:26:57Z</dcterms:created>
  <dcterms:modified xsi:type="dcterms:W3CDTF">2012-12-06T16:28:34Z</dcterms:modified>
</cp:coreProperties>
</file>