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rek" initials="d"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308" y="-22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68" d="100"/>
          <a:sy n="68" d="100"/>
        </p:scale>
        <p:origin x="-3306" y="-108"/>
      </p:cViewPr>
      <p:guideLst>
        <p:guide orient="horz" pos="2928"/>
        <p:guide pos="220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0C9F1835-C6E3-46E4-9CF0-F43B7E20B3FC}" type="datetimeFigureOut">
              <a:rPr lang="en-GB" smtClean="0"/>
              <a:pPr/>
              <a:t>06/12/2012</a:t>
            </a:fld>
            <a:endParaRPr lang="en-GB"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0B8BAB3F-0BFD-4245-B97B-272ED01BCBD9}"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B8BAB3F-0BFD-4245-B97B-272ED01BCBD9}" type="slidenum">
              <a:rPr lang="en-GB" smtClean="0"/>
              <a:pPr/>
              <a:t>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GB"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12/6/2012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12/6/2012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12/6/2012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GB"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12/6/2012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12/6/2012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12/6/2012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12/6/2012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12/6/2012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GB"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12/6/2012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GB"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12/6/2012</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GB"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12/6/2012</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1859191"/>
          </a:xfrm>
        </p:spPr>
        <p:txBody>
          <a:bodyPr/>
          <a:lstStyle/>
          <a:p>
            <a:r>
              <a:rPr lang="en-US" dirty="0" smtClean="0"/>
              <a:t>Definitions</a:t>
            </a:r>
            <a:endParaRPr lang="en-US" dirty="0"/>
          </a:p>
        </p:txBody>
      </p:sp>
      <p:sp>
        <p:nvSpPr>
          <p:cNvPr id="3" name="Subtitle 2"/>
          <p:cNvSpPr>
            <a:spLocks noGrp="1"/>
          </p:cNvSpPr>
          <p:nvPr>
            <p:ph type="subTitle" idx="1"/>
          </p:nvPr>
        </p:nvSpPr>
        <p:spPr>
          <a:xfrm>
            <a:off x="685800" y="4572000"/>
            <a:ext cx="7217832" cy="1066800"/>
          </a:xfrm>
        </p:spPr>
        <p:txBody>
          <a:bodyPr>
            <a:normAutofit fontScale="85000" lnSpcReduction="10000"/>
          </a:bodyPr>
          <a:lstStyle/>
          <a:p>
            <a:r>
              <a:rPr lang="en-US" dirty="0" smtClean="0"/>
              <a:t>For Counselling and Psychotherapy</a:t>
            </a:r>
          </a:p>
          <a:p>
            <a:endParaRPr lang="en-US" dirty="0"/>
          </a:p>
          <a:p>
            <a:r>
              <a:rPr lang="en-US" i="1" dirty="0" smtClean="0"/>
              <a:t>An Introduction to Counselling and Psychotherapy: From Theory to Practice</a:t>
            </a:r>
            <a:endParaRPr lang="en-US" i="1" dirty="0"/>
          </a:p>
        </p:txBody>
      </p:sp>
    </p:spTree>
    <p:extLst>
      <p:ext uri="{BB962C8B-B14F-4D97-AF65-F5344CB8AC3E}">
        <p14:creationId xmlns="" xmlns:p14="http://schemas.microsoft.com/office/powerpoint/2010/main" val="1654813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Counselling is…</a:t>
            </a:r>
            <a:endParaRPr lang="en-US" dirty="0"/>
          </a:p>
        </p:txBody>
      </p:sp>
      <p:sp>
        <p:nvSpPr>
          <p:cNvPr id="3" name="TextBox 2"/>
          <p:cNvSpPr txBox="1"/>
          <p:nvPr/>
        </p:nvSpPr>
        <p:spPr>
          <a:xfrm>
            <a:off x="528368" y="2676961"/>
            <a:ext cx="7483429" cy="2185214"/>
          </a:xfrm>
          <a:prstGeom prst="rect">
            <a:avLst/>
          </a:prstGeom>
          <a:noFill/>
        </p:spPr>
        <p:txBody>
          <a:bodyPr wrap="square" rtlCol="0">
            <a:spAutoFit/>
          </a:bodyPr>
          <a:lstStyle/>
          <a:p>
            <a:pPr algn="ctr"/>
            <a:r>
              <a:rPr lang="en-US" dirty="0" smtClean="0"/>
              <a:t>…an umbrella term </a:t>
            </a:r>
            <a:r>
              <a:rPr lang="en-US" dirty="0"/>
              <a:t>that </a:t>
            </a:r>
            <a:r>
              <a:rPr lang="en-US" dirty="0" smtClean="0"/>
              <a:t>covers </a:t>
            </a:r>
            <a:r>
              <a:rPr lang="en-US" dirty="0"/>
              <a:t>a range of talking therapies</a:t>
            </a:r>
            <a:r>
              <a:rPr lang="en-US" dirty="0" smtClean="0"/>
              <a:t>.  They </a:t>
            </a:r>
            <a:r>
              <a:rPr lang="en-US" dirty="0"/>
              <a:t>are delivered by trained practitioners who work with people over a short or long term to help them bring about effective change or enhance their wellbeing</a:t>
            </a:r>
            <a:r>
              <a:rPr lang="en-US" dirty="0" smtClean="0"/>
              <a:t>.</a:t>
            </a:r>
          </a:p>
          <a:p>
            <a:pPr algn="ctr"/>
            <a:endParaRPr lang="en-US" dirty="0"/>
          </a:p>
          <a:p>
            <a:pPr algn="r"/>
            <a:r>
              <a:rPr lang="en-US" dirty="0" smtClean="0"/>
              <a:t>  </a:t>
            </a:r>
            <a:r>
              <a:rPr lang="en-US" sz="1000" dirty="0"/>
              <a:t>BACP (British Association for Counselling </a:t>
            </a:r>
            <a:r>
              <a:rPr lang="en-US" sz="1000" dirty="0" smtClean="0"/>
              <a:t>and </a:t>
            </a:r>
            <a:r>
              <a:rPr lang="en-US" sz="1000" dirty="0"/>
              <a:t>Psychotherapy) (2012) </a:t>
            </a:r>
            <a:r>
              <a:rPr lang="en-US" sz="1000" i="1" dirty="0"/>
              <a:t>What are </a:t>
            </a:r>
            <a:r>
              <a:rPr lang="en-US" sz="1000" i="1" dirty="0" smtClean="0"/>
              <a:t>counselling </a:t>
            </a:r>
            <a:r>
              <a:rPr lang="en-US" sz="1000" i="1" dirty="0"/>
              <a:t>and psychotherapy? </a:t>
            </a:r>
            <a:r>
              <a:rPr lang="en-US" sz="1000" dirty="0"/>
              <a:t>www.bacp.co.uk/crs/education/whatiscounselling.php (accessed 29 May 2012</a:t>
            </a:r>
            <a:r>
              <a:rPr lang="en-US" sz="1000" dirty="0" smtClean="0"/>
              <a:t>)</a:t>
            </a:r>
            <a:endParaRPr lang="en-US" sz="1000" dirty="0"/>
          </a:p>
          <a:p>
            <a:pPr algn="ctr"/>
            <a:endParaRPr lang="en-US" dirty="0"/>
          </a:p>
          <a:p>
            <a:pPr algn="ctr"/>
            <a:endParaRPr lang="en-US" dirty="0"/>
          </a:p>
        </p:txBody>
      </p:sp>
    </p:spTree>
    <p:extLst>
      <p:ext uri="{BB962C8B-B14F-4D97-AF65-F5344CB8AC3E}">
        <p14:creationId xmlns="" xmlns:p14="http://schemas.microsoft.com/office/powerpoint/2010/main" val="3172462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Counselling is…</a:t>
            </a:r>
            <a:endParaRPr lang="en-US" dirty="0"/>
          </a:p>
        </p:txBody>
      </p:sp>
      <p:sp>
        <p:nvSpPr>
          <p:cNvPr id="3" name="TextBox 2"/>
          <p:cNvSpPr txBox="1"/>
          <p:nvPr/>
        </p:nvSpPr>
        <p:spPr>
          <a:xfrm>
            <a:off x="528368" y="2676961"/>
            <a:ext cx="7483429" cy="2308324"/>
          </a:xfrm>
          <a:prstGeom prst="rect">
            <a:avLst/>
          </a:prstGeom>
          <a:noFill/>
        </p:spPr>
        <p:txBody>
          <a:bodyPr wrap="square" rtlCol="0">
            <a:spAutoFit/>
          </a:bodyPr>
          <a:lstStyle/>
          <a:p>
            <a:pPr algn="ctr"/>
            <a:r>
              <a:rPr lang="en-US" dirty="0" smtClean="0"/>
              <a:t>Encourage(s</a:t>
            </a:r>
            <a:r>
              <a:rPr lang="en-US" dirty="0"/>
              <a:t>) client growth and development in ways that foster the interest and welfare of clients and promote formation of healthy relationships. Counselors actively attempt to understand the diverse cultural backgrounds of the clients they serve. Counselors also explore their own cultural identities and how these affect their values and beliefs about the counseling process. </a:t>
            </a:r>
            <a:endParaRPr lang="en-US" dirty="0" smtClean="0"/>
          </a:p>
          <a:p>
            <a:pPr algn="ctr"/>
            <a:endParaRPr lang="en-US" dirty="0"/>
          </a:p>
          <a:p>
            <a:pPr algn="r"/>
            <a:r>
              <a:rPr lang="en-US" dirty="0" smtClean="0"/>
              <a:t> </a:t>
            </a:r>
            <a:r>
              <a:rPr lang="en-US" sz="1000" dirty="0"/>
              <a:t>ACA (American Counseling Association) (2005) </a:t>
            </a:r>
            <a:r>
              <a:rPr lang="en-US" sz="1000" i="1" dirty="0"/>
              <a:t>ACA Code of Ethics. </a:t>
            </a:r>
            <a:r>
              <a:rPr lang="en-US" sz="1000" dirty="0" smtClean="0"/>
              <a:t>www.counseling.org/Resources/CodeOfEthics </a:t>
            </a:r>
            <a:r>
              <a:rPr lang="en-US" sz="1000" dirty="0"/>
              <a:t>(accessed 29 May 2012</a:t>
            </a:r>
            <a:r>
              <a:rPr lang="en-US" sz="1000" dirty="0" smtClean="0"/>
              <a:t>)</a:t>
            </a:r>
            <a:endParaRPr lang="en-US" sz="1000" dirty="0"/>
          </a:p>
          <a:p>
            <a:pPr algn="ctr"/>
            <a:endParaRPr lang="en-US" dirty="0"/>
          </a:p>
        </p:txBody>
      </p:sp>
    </p:spTree>
    <p:extLst>
      <p:ext uri="{BB962C8B-B14F-4D97-AF65-F5344CB8AC3E}">
        <p14:creationId xmlns="" xmlns:p14="http://schemas.microsoft.com/office/powerpoint/2010/main" val="2707440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Counselling is…</a:t>
            </a:r>
            <a:endParaRPr lang="en-US" dirty="0"/>
          </a:p>
        </p:txBody>
      </p:sp>
      <p:sp>
        <p:nvSpPr>
          <p:cNvPr id="3" name="TextBox 2"/>
          <p:cNvSpPr txBox="1"/>
          <p:nvPr/>
        </p:nvSpPr>
        <p:spPr>
          <a:xfrm>
            <a:off x="528368" y="2037414"/>
            <a:ext cx="7483429" cy="3724097"/>
          </a:xfrm>
          <a:prstGeom prst="rect">
            <a:avLst/>
          </a:prstGeom>
          <a:noFill/>
        </p:spPr>
        <p:txBody>
          <a:bodyPr wrap="square" rtlCol="0">
            <a:spAutoFit/>
          </a:bodyPr>
          <a:lstStyle/>
          <a:p>
            <a:pPr algn="ctr"/>
            <a:r>
              <a:rPr lang="en-US" dirty="0"/>
              <a:t>mainly, though not exclusively, listening-and-talking based methods of addressing psychological and psychosomatic problems and change, including deep and </a:t>
            </a:r>
            <a:r>
              <a:rPr lang="en-US" dirty="0" smtClean="0"/>
              <a:t>prolonged human </a:t>
            </a:r>
            <a:r>
              <a:rPr lang="en-US" dirty="0"/>
              <a:t>suffering, situational dilemmas, crises and developmental needs, and aspirations towards the realisation of human potential. In contrast to bio-medical approaches, the psychological therapies operate largely without medication or other physical interventions and may be concerned not only with mental health but with spiritual, philosophical, social and other aspects of living. Professional forms of counselling and psychotherapy are based on formal training which </a:t>
            </a:r>
            <a:r>
              <a:rPr lang="en-US" dirty="0" smtClean="0"/>
              <a:t>encompasses </a:t>
            </a:r>
            <a:r>
              <a:rPr lang="en-US" dirty="0"/>
              <a:t>attention to pertinent theory, clinical and/or micro-skills development, the personal development/theory of the trainee, and supervised practice. </a:t>
            </a:r>
            <a:endParaRPr lang="en-US" dirty="0" smtClean="0"/>
          </a:p>
          <a:p>
            <a:pPr algn="ctr"/>
            <a:endParaRPr lang="en-US" dirty="0"/>
          </a:p>
          <a:p>
            <a:pPr algn="r"/>
            <a:r>
              <a:rPr lang="en-US" sz="1000" dirty="0" smtClean="0"/>
              <a:t>Feltham, C.  (2012 p 3)  What Are Counselling and Psychotherapy  in C Feltham and I Horton (eds)  </a:t>
            </a:r>
            <a:r>
              <a:rPr lang="en-US" sz="1000" i="1" dirty="0" smtClean="0"/>
              <a:t>The SAGE Handbook of Counselling and Psychotherapy</a:t>
            </a:r>
            <a:r>
              <a:rPr lang="en-US" sz="1000" dirty="0" smtClean="0"/>
              <a:t>  London: SAGE</a:t>
            </a:r>
            <a:endParaRPr lang="en-US" sz="1000" dirty="0"/>
          </a:p>
        </p:txBody>
      </p:sp>
    </p:spTree>
    <p:extLst>
      <p:ext uri="{BB962C8B-B14F-4D97-AF65-F5344CB8AC3E}">
        <p14:creationId xmlns="" xmlns:p14="http://schemas.microsoft.com/office/powerpoint/2010/main" val="3561363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Psychotherapy is…</a:t>
            </a:r>
            <a:endParaRPr lang="en-US" dirty="0"/>
          </a:p>
        </p:txBody>
      </p:sp>
      <p:sp>
        <p:nvSpPr>
          <p:cNvPr id="3" name="TextBox 2"/>
          <p:cNvSpPr txBox="1"/>
          <p:nvPr/>
        </p:nvSpPr>
        <p:spPr>
          <a:xfrm>
            <a:off x="528368" y="2037414"/>
            <a:ext cx="7483429" cy="3170099"/>
          </a:xfrm>
          <a:prstGeom prst="rect">
            <a:avLst/>
          </a:prstGeom>
          <a:noFill/>
        </p:spPr>
        <p:txBody>
          <a:bodyPr wrap="square" rtlCol="0">
            <a:spAutoFit/>
          </a:bodyPr>
          <a:lstStyle/>
          <a:p>
            <a:pPr algn="ctr"/>
            <a:r>
              <a:rPr lang="en-US" dirty="0"/>
              <a:t>aims to help clients gain insight into their difficulties or distress, establish a greater understanding of their motivation, and enable them to find more appropriate ways of coping or bring about changes in their thinking and behaviour. Psychotherapy involves exploring feelings, beliefs, thoughts and relevant events, sometimes from childhood and personal history, in a structured way with someone trained to help you do it safely. Depending on the nature of [the] problem, therapy can be short or long term. Sessions can be provided for adults, adolescents and children on a one-to-one basis, or for couples, families and within groups whose members share similar problems</a:t>
            </a:r>
            <a:r>
              <a:rPr lang="en-US" dirty="0" smtClean="0"/>
              <a:t>.</a:t>
            </a:r>
          </a:p>
          <a:p>
            <a:pPr algn="ctr"/>
            <a:endParaRPr lang="en-US" dirty="0"/>
          </a:p>
          <a:p>
            <a:pPr algn="r"/>
            <a:r>
              <a:rPr lang="en-US" sz="1000" dirty="0"/>
              <a:t>UKCP (United Kingdom Council of Psychotherapy) (2012) About psychotherapy. </a:t>
            </a:r>
            <a:r>
              <a:rPr lang="en-US" sz="1000" dirty="0" smtClean="0"/>
              <a:t>www.psychotherapy.org.uk/article140.html </a:t>
            </a:r>
            <a:r>
              <a:rPr lang="en-US" sz="1000" dirty="0"/>
              <a:t>(accessed 29 May 2012</a:t>
            </a:r>
            <a:r>
              <a:rPr lang="en-US" sz="1000" dirty="0" smtClean="0"/>
              <a:t>) </a:t>
            </a:r>
            <a:endParaRPr lang="en-US" sz="1000" dirty="0"/>
          </a:p>
        </p:txBody>
      </p:sp>
    </p:spTree>
    <p:extLst>
      <p:ext uri="{BB962C8B-B14F-4D97-AF65-F5344CB8AC3E}">
        <p14:creationId xmlns="" xmlns:p14="http://schemas.microsoft.com/office/powerpoint/2010/main" val="3090933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Counselling Psychology …</a:t>
            </a:r>
            <a:endParaRPr lang="en-US" dirty="0"/>
          </a:p>
        </p:txBody>
      </p:sp>
      <p:sp>
        <p:nvSpPr>
          <p:cNvPr id="3" name="TextBox 2"/>
          <p:cNvSpPr txBox="1"/>
          <p:nvPr/>
        </p:nvSpPr>
        <p:spPr>
          <a:xfrm>
            <a:off x="528368" y="1617140"/>
            <a:ext cx="7483429" cy="4801314"/>
          </a:xfrm>
          <a:prstGeom prst="rect">
            <a:avLst/>
          </a:prstGeom>
          <a:noFill/>
        </p:spPr>
        <p:txBody>
          <a:bodyPr wrap="square" rtlCol="0">
            <a:spAutoFit/>
          </a:bodyPr>
          <a:lstStyle/>
          <a:p>
            <a:pPr algn="ctr"/>
            <a:r>
              <a:rPr lang="en-US" dirty="0"/>
              <a:t>draws upon and seeks to develop phenomenological models of practice and enquiry in addition to that of traditional scientific psychology. It continues to develop models of practice and research, which marry the scientific demand for rigorous empirical enquiry with a firm value base grounded in the primacy of the counselling or psychotherapeutic relationship</a:t>
            </a:r>
            <a:r>
              <a:rPr lang="en-US" dirty="0" smtClean="0"/>
              <a:t>. These </a:t>
            </a:r>
            <a:r>
              <a:rPr lang="en-US" dirty="0"/>
              <a:t>models seek: </a:t>
            </a:r>
            <a:endParaRPr lang="en-US" dirty="0" smtClean="0"/>
          </a:p>
          <a:p>
            <a:endParaRPr lang="en-US" dirty="0" smtClean="0"/>
          </a:p>
          <a:p>
            <a:pPr marL="742950" lvl="1" indent="-285750">
              <a:buFont typeface="Arial"/>
              <a:buChar char="•"/>
            </a:pPr>
            <a:r>
              <a:rPr lang="en-US" sz="1400" dirty="0" smtClean="0"/>
              <a:t>to </a:t>
            </a:r>
            <a:r>
              <a:rPr lang="en-US" sz="1400" dirty="0"/>
              <a:t>engage with subjectivity and intersubjectivity, values and beliefs; </a:t>
            </a:r>
            <a:endParaRPr lang="en-US" sz="1400" dirty="0" smtClean="0"/>
          </a:p>
          <a:p>
            <a:pPr marL="742950" lvl="1" indent="-285750">
              <a:buFont typeface="Arial"/>
              <a:buChar char="•"/>
            </a:pPr>
            <a:r>
              <a:rPr lang="en-US" sz="1400" dirty="0" smtClean="0"/>
              <a:t>to </a:t>
            </a:r>
            <a:r>
              <a:rPr lang="en-US" sz="1400" dirty="0"/>
              <a:t>know empathically and to respect first person accounts as valid in their own terms; </a:t>
            </a:r>
            <a:r>
              <a:rPr lang="en-US" sz="1400" dirty="0" smtClean="0"/>
              <a:t>to </a:t>
            </a:r>
            <a:r>
              <a:rPr lang="en-US" sz="1400" dirty="0"/>
              <a:t>elucidate, interpret and negotiate between perceptions and world views but not to assume the automatic superiority of any one way of </a:t>
            </a:r>
            <a:r>
              <a:rPr lang="en-US" sz="1400" dirty="0" smtClean="0"/>
              <a:t>experiencing</a:t>
            </a:r>
            <a:r>
              <a:rPr lang="en-US" sz="1400" dirty="0"/>
              <a:t>, feeling, valuing and knowing; </a:t>
            </a:r>
            <a:endParaRPr lang="en-US" sz="1400" dirty="0" smtClean="0"/>
          </a:p>
          <a:p>
            <a:pPr marL="742950" lvl="1" indent="-285750">
              <a:buFont typeface="Arial"/>
              <a:buChar char="•"/>
            </a:pPr>
            <a:r>
              <a:rPr lang="en-US" sz="1400" dirty="0" smtClean="0"/>
              <a:t>to </a:t>
            </a:r>
            <a:r>
              <a:rPr lang="en-US" sz="1400" dirty="0"/>
              <a:t>be practice led, with a research base grounded in professional practice values </a:t>
            </a:r>
            <a:r>
              <a:rPr lang="en-US" sz="1400" dirty="0" smtClean="0"/>
              <a:t>as </a:t>
            </a:r>
            <a:r>
              <a:rPr lang="en-US" sz="1400" dirty="0"/>
              <a:t>well as professional artistry; </a:t>
            </a:r>
            <a:endParaRPr lang="en-US" sz="1400" dirty="0" smtClean="0"/>
          </a:p>
          <a:p>
            <a:pPr marL="742950" lvl="1" indent="-285750">
              <a:buFont typeface="Arial"/>
              <a:buChar char="•"/>
            </a:pPr>
            <a:r>
              <a:rPr lang="en-US" sz="1400" dirty="0" smtClean="0"/>
              <a:t>to </a:t>
            </a:r>
            <a:r>
              <a:rPr lang="en-US" sz="1400" dirty="0"/>
              <a:t>recognise social contexts and discrimination and to work always in ways that </a:t>
            </a:r>
            <a:r>
              <a:rPr lang="en-US" sz="1400" dirty="0" smtClean="0"/>
              <a:t>empower </a:t>
            </a:r>
            <a:r>
              <a:rPr lang="en-US" sz="1400" dirty="0"/>
              <a:t>rather than control and also demonstrate the high standards of anti</a:t>
            </a:r>
            <a:r>
              <a:rPr lang="en-US" sz="1400" dirty="0" smtClean="0"/>
              <a:t>-discriminatory </a:t>
            </a:r>
            <a:r>
              <a:rPr lang="en-US" sz="1400" dirty="0"/>
              <a:t>practice appropriate to the pluralistic nature of society today. </a:t>
            </a:r>
            <a:endParaRPr lang="en-US" sz="1400" dirty="0" smtClean="0"/>
          </a:p>
          <a:p>
            <a:pPr marL="742950" lvl="1" indent="-285750">
              <a:buFont typeface="Arial"/>
              <a:buChar char="•"/>
            </a:pPr>
            <a:endParaRPr lang="en-US" sz="1400" dirty="0">
              <a:effectLst/>
            </a:endParaRPr>
          </a:p>
          <a:p>
            <a:pPr algn="r"/>
            <a:r>
              <a:rPr lang="en-US" sz="1000" dirty="0"/>
              <a:t>BPS (British Psychological Society) (2005) </a:t>
            </a:r>
            <a:r>
              <a:rPr lang="en-US" sz="1000" i="1" dirty="0"/>
              <a:t>Guidelines for Professional Practice in </a:t>
            </a:r>
            <a:r>
              <a:rPr lang="en-US" sz="1000" i="1" dirty="0" smtClean="0"/>
              <a:t>Counselling </a:t>
            </a:r>
            <a:r>
              <a:rPr lang="en-US" sz="1000" i="1" dirty="0"/>
              <a:t>Psychology. </a:t>
            </a:r>
            <a:r>
              <a:rPr lang="en-US" sz="1000" dirty="0"/>
              <a:t>Leicester: BPS. </a:t>
            </a:r>
            <a:r>
              <a:rPr lang="en-US" sz="1000" dirty="0" smtClean="0"/>
              <a:t>www.bps.org.uk/sites/default/files/documents/professional_practice_guidelines_</a:t>
            </a:r>
            <a:r>
              <a:rPr lang="en-US" sz="1000" dirty="0"/>
              <a:t>-</a:t>
            </a:r>
            <a:r>
              <a:rPr lang="en-US" sz="1000" dirty="0" smtClean="0"/>
              <a:t>_division_of_counselling_psychology.pdf </a:t>
            </a:r>
            <a:r>
              <a:rPr lang="en-US" sz="1000" dirty="0"/>
              <a:t>(accessed 29 May 2012</a:t>
            </a:r>
            <a:r>
              <a:rPr lang="en-US" sz="1000" dirty="0" smtClean="0"/>
              <a:t>)</a:t>
            </a:r>
            <a:endParaRPr lang="en-US" sz="1000" dirty="0"/>
          </a:p>
          <a:p>
            <a:pPr lvl="1"/>
            <a:endParaRPr lang="en-US" sz="1400" dirty="0">
              <a:effectLst/>
            </a:endParaRPr>
          </a:p>
        </p:txBody>
      </p:sp>
    </p:spTree>
    <p:extLst>
      <p:ext uri="{BB962C8B-B14F-4D97-AF65-F5344CB8AC3E}">
        <p14:creationId xmlns="" xmlns:p14="http://schemas.microsoft.com/office/powerpoint/2010/main" val="20861004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Differences &amp; Similarities</a:t>
            </a:r>
            <a:endParaRPr lang="en-US" dirty="0"/>
          </a:p>
        </p:txBody>
      </p:sp>
      <p:sp>
        <p:nvSpPr>
          <p:cNvPr id="3" name="Content Placeholder 2"/>
          <p:cNvSpPr>
            <a:spLocks noGrp="1"/>
          </p:cNvSpPr>
          <p:nvPr>
            <p:ph idx="1"/>
          </p:nvPr>
        </p:nvSpPr>
        <p:spPr/>
        <p:txBody>
          <a:bodyPr>
            <a:normAutofit lnSpcReduction="10000"/>
          </a:bodyPr>
          <a:lstStyle/>
          <a:p>
            <a:r>
              <a:rPr lang="en-US" dirty="0" smtClean="0"/>
              <a:t>Vociferous debate as to the differences or similarities between counselling and psychotherapy</a:t>
            </a:r>
          </a:p>
          <a:p>
            <a:r>
              <a:rPr lang="en-US" dirty="0" smtClean="0"/>
              <a:t>In general terms psychotherapy has stronger roots in a medical/psychological model, whereas counselling’s are in a social/psychological model</a:t>
            </a:r>
          </a:p>
          <a:p>
            <a:r>
              <a:rPr lang="en-US" dirty="0" smtClean="0"/>
              <a:t>Some differences in the structure and provision of training</a:t>
            </a:r>
          </a:p>
          <a:p>
            <a:r>
              <a:rPr lang="en-US" dirty="0" smtClean="0"/>
              <a:t>Both offer interventions that can be based in short-term, and longer-term approaches</a:t>
            </a:r>
          </a:p>
          <a:p>
            <a:r>
              <a:rPr lang="en-US" dirty="0" smtClean="0"/>
              <a:t>Both can be found in a variety of health and social settings, as well as the third sector</a:t>
            </a:r>
          </a:p>
          <a:p>
            <a:r>
              <a:rPr lang="en-US" dirty="0" smtClean="0"/>
              <a:t>The majority of skills cross both definitions</a:t>
            </a:r>
          </a:p>
          <a:p>
            <a:r>
              <a:rPr lang="en-US" dirty="0" smtClean="0"/>
              <a:t>The application of counselling and psychotherapy in practice is hard to differentiate.</a:t>
            </a:r>
          </a:p>
        </p:txBody>
      </p:sp>
    </p:spTree>
    <p:extLst>
      <p:ext uri="{BB962C8B-B14F-4D97-AF65-F5344CB8AC3E}">
        <p14:creationId xmlns="" xmlns:p14="http://schemas.microsoft.com/office/powerpoint/2010/main" val="9141152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77</TotalTime>
  <Words>765</Words>
  <Application>Microsoft Office PowerPoint</Application>
  <PresentationFormat>On-screen Show (4:3)</PresentationFormat>
  <Paragraphs>38</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Adjacency</vt:lpstr>
      <vt:lpstr>Definitions</vt:lpstr>
      <vt:lpstr>Counselling is…</vt:lpstr>
      <vt:lpstr>Counselling is…</vt:lpstr>
      <vt:lpstr>Counselling is…</vt:lpstr>
      <vt:lpstr>Psychotherapy is…</vt:lpstr>
      <vt:lpstr>Counselling Psychology …</vt:lpstr>
      <vt:lpstr>Differences &amp; Similarities</vt:lpstr>
    </vt:vector>
  </TitlesOfParts>
  <Company>The University of Liverpool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Definitions</dc:title>
  <dc:creator>Andrew Reeves</dc:creator>
  <cp:lastModifiedBy>kwharton</cp:lastModifiedBy>
  <cp:revision>15</cp:revision>
  <dcterms:created xsi:type="dcterms:W3CDTF">2012-09-28T13:30:52Z</dcterms:created>
  <dcterms:modified xsi:type="dcterms:W3CDTF">2012-12-06T16:28:11Z</dcterms:modified>
</cp:coreProperties>
</file>